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FFFC869_7F30AE76.xml" ContentType="application/vnd.ms-powerpoint.comments+xml"/>
  <Override PartName="/ppt/notesSlides/notesSlide35.xml" ContentType="application/vnd.openxmlformats-officedocument.presentationml.notesSlide+xml"/>
  <Override PartName="/ppt/comments/modernComment_7FFFC86B_EDEB2F7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5" r:id="rId2"/>
  </p:sldMasterIdLst>
  <p:notesMasterIdLst>
    <p:notesMasterId r:id="rId46"/>
  </p:notesMasterIdLst>
  <p:sldIdLst>
    <p:sldId id="1369" r:id="rId3"/>
    <p:sldId id="2147469388" r:id="rId4"/>
    <p:sldId id="2147469391" r:id="rId5"/>
    <p:sldId id="2147469375" r:id="rId6"/>
    <p:sldId id="2147469378" r:id="rId7"/>
    <p:sldId id="2147469379" r:id="rId8"/>
    <p:sldId id="2147469380" r:id="rId9"/>
    <p:sldId id="2147469382" r:id="rId10"/>
    <p:sldId id="2147469385" r:id="rId11"/>
    <p:sldId id="2147469386" r:id="rId12"/>
    <p:sldId id="2147469387" r:id="rId13"/>
    <p:sldId id="2147469389" r:id="rId14"/>
    <p:sldId id="2147469390" r:id="rId15"/>
    <p:sldId id="2147469392" r:id="rId16"/>
    <p:sldId id="2147469393" r:id="rId17"/>
    <p:sldId id="2147469395" r:id="rId18"/>
    <p:sldId id="2147469394" r:id="rId19"/>
    <p:sldId id="2147469398" r:id="rId20"/>
    <p:sldId id="2147469397" r:id="rId21"/>
    <p:sldId id="2147469399" r:id="rId22"/>
    <p:sldId id="2147469400" r:id="rId23"/>
    <p:sldId id="2147469401" r:id="rId24"/>
    <p:sldId id="2147469384" r:id="rId25"/>
    <p:sldId id="2147469402" r:id="rId26"/>
    <p:sldId id="2147469406" r:id="rId27"/>
    <p:sldId id="2147469404" r:id="rId28"/>
    <p:sldId id="2147469407" r:id="rId29"/>
    <p:sldId id="2147469410" r:id="rId30"/>
    <p:sldId id="2147469411" r:id="rId31"/>
    <p:sldId id="2147469420" r:id="rId32"/>
    <p:sldId id="2147469405" r:id="rId33"/>
    <p:sldId id="2147469408" r:id="rId34"/>
    <p:sldId id="2147469409" r:id="rId35"/>
    <p:sldId id="2147469403" r:id="rId36"/>
    <p:sldId id="2147469412" r:id="rId37"/>
    <p:sldId id="2147469413" r:id="rId38"/>
    <p:sldId id="2147469414" r:id="rId39"/>
    <p:sldId id="2147469415" r:id="rId40"/>
    <p:sldId id="2147469416" r:id="rId41"/>
    <p:sldId id="2147469417" r:id="rId42"/>
    <p:sldId id="2147469418" r:id="rId43"/>
    <p:sldId id="2147469419" r:id="rId44"/>
    <p:sldId id="143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301ED4-6AAD-6524-C001-6E3080E4B87C}" name="Maura Stefanik" initials="MS" userId="969895d80849b21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71039"/>
  </p:normalViewPr>
  <p:slideViewPr>
    <p:cSldViewPr snapToGrid="0">
      <p:cViewPr varScale="1">
        <p:scale>
          <a:sx n="86" d="100"/>
          <a:sy n="86" d="100"/>
        </p:scale>
        <p:origin x="146" y="41"/>
      </p:cViewPr>
      <p:guideLst/>
    </p:cSldViewPr>
  </p:slideViewPr>
  <p:notesTextViewPr>
    <p:cViewPr>
      <p:scale>
        <a:sx n="1" d="1"/>
        <a:sy n="1" d="1"/>
      </p:scale>
      <p:origin x="0" y="0"/>
    </p:cViewPr>
  </p:notesTextViewPr>
  <p:sorterViewPr>
    <p:cViewPr varScale="1">
      <p:scale>
        <a:sx n="100" d="100"/>
        <a:sy n="100" d="100"/>
      </p:scale>
      <p:origin x="0" y="-158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modernComment_7FFFC869_7F30AE76.xml><?xml version="1.0" encoding="utf-8"?>
<p188:cmLst xmlns:a="http://schemas.openxmlformats.org/drawingml/2006/main" xmlns:r="http://schemas.openxmlformats.org/officeDocument/2006/relationships" xmlns:p188="http://schemas.microsoft.com/office/powerpoint/2018/8/main">
  <p188:cm id="{42A8BC7E-E4F9-41FC-A788-3AAF18B1F94D}" authorId="{0F301ED4-6AAD-6524-C001-6E3080E4B87C}" created="2023-06-06T20:32:16.185">
    <pc:sldMkLst xmlns:pc="http://schemas.microsoft.com/office/powerpoint/2013/main/command">
      <pc:docMk/>
      <pc:sldMk cId="2133896822" sldId="2147469417"/>
    </pc:sldMkLst>
    <p188:txBody>
      <a:bodyPr/>
      <a:lstStyle/>
      <a:p>
        <a:r>
          <a:rPr lang="en-US"/>
          <a:t>Lowercased the e of e.g.</a:t>
        </a:r>
      </a:p>
    </p188:txBody>
  </p188:cm>
</p188:cmLst>
</file>

<file path=ppt/comments/modernComment_7FFFC86B_EDEB2F7D.xml><?xml version="1.0" encoding="utf-8"?>
<p188:cmLst xmlns:a="http://schemas.openxmlformats.org/drawingml/2006/main" xmlns:r="http://schemas.openxmlformats.org/officeDocument/2006/relationships" xmlns:p188="http://schemas.microsoft.com/office/powerpoint/2018/8/main">
  <p188:cm id="{02879959-C2EF-4075-9832-9BAED0B91586}" authorId="{0F301ED4-6AAD-6524-C001-6E3080E4B87C}" created="2023-06-06T20:33:12.621">
    <pc:sldMkLst xmlns:pc="http://schemas.microsoft.com/office/powerpoint/2013/main/command">
      <pc:docMk/>
      <pc:sldMk cId="3991613309" sldId="2147469419"/>
    </pc:sldMkLst>
    <p188:txBody>
      <a:bodyPr/>
      <a:lstStyle/>
      <a:p>
        <a:r>
          <a:rPr lang="en-US"/>
          <a:t>Huh? Slide doesn’t make sense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8281A-4BF9-E342-BDB1-3E3757E1EAAE}"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1CA5-800B-774B-B4D2-7C01F7004A81}" type="slidenum">
              <a:rPr lang="en-US" smtClean="0"/>
              <a:t>‹#›</a:t>
            </a:fld>
            <a:endParaRPr lang="en-US"/>
          </a:p>
        </p:txBody>
      </p:sp>
    </p:spTree>
    <p:extLst>
      <p:ext uri="{BB962C8B-B14F-4D97-AF65-F5344CB8AC3E}">
        <p14:creationId xmlns:p14="http://schemas.microsoft.com/office/powerpoint/2010/main" val="215322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Updated template to 2023</a:t>
            </a:r>
          </a:p>
          <a:p>
            <a:pPr marL="0" lvl="0" indent="0">
              <a:buFontTx/>
              <a:buNone/>
            </a:pPr>
            <a:r>
              <a:rPr lang="en-US" dirty="0"/>
              <a:t>Shouldn’t it be Principal</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FFA0764-3C38-4ED8-A054-6845B27C339A}"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6/12/2023 3:57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86065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11</a:t>
            </a:fld>
            <a:endParaRPr lang="en-US"/>
          </a:p>
        </p:txBody>
      </p:sp>
    </p:spTree>
    <p:extLst>
      <p:ext uri="{BB962C8B-B14F-4D97-AF65-F5344CB8AC3E}">
        <p14:creationId xmlns:p14="http://schemas.microsoft.com/office/powerpoint/2010/main" val="68923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12</a:t>
            </a:fld>
            <a:endParaRPr lang="en-US"/>
          </a:p>
        </p:txBody>
      </p:sp>
    </p:spTree>
    <p:extLst>
      <p:ext uri="{BB962C8B-B14F-4D97-AF65-F5344CB8AC3E}">
        <p14:creationId xmlns:p14="http://schemas.microsoft.com/office/powerpoint/2010/main" val="539118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13</a:t>
            </a:fld>
            <a:endParaRPr lang="en-US"/>
          </a:p>
        </p:txBody>
      </p:sp>
    </p:spTree>
    <p:extLst>
      <p:ext uri="{BB962C8B-B14F-4D97-AF65-F5344CB8AC3E}">
        <p14:creationId xmlns:p14="http://schemas.microsoft.com/office/powerpoint/2010/main" val="1424473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15</a:t>
            </a:fld>
            <a:endParaRPr lang="en-US"/>
          </a:p>
        </p:txBody>
      </p:sp>
    </p:spTree>
    <p:extLst>
      <p:ext uri="{BB962C8B-B14F-4D97-AF65-F5344CB8AC3E}">
        <p14:creationId xmlns:p14="http://schemas.microsoft.com/office/powerpoint/2010/main" val="363316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16</a:t>
            </a:fld>
            <a:endParaRPr lang="en-US"/>
          </a:p>
        </p:txBody>
      </p:sp>
    </p:spTree>
    <p:extLst>
      <p:ext uri="{BB962C8B-B14F-4D97-AF65-F5344CB8AC3E}">
        <p14:creationId xmlns:p14="http://schemas.microsoft.com/office/powerpoint/2010/main" val="174425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17</a:t>
            </a:fld>
            <a:endParaRPr lang="en-US"/>
          </a:p>
        </p:txBody>
      </p:sp>
    </p:spTree>
    <p:extLst>
      <p:ext uri="{BB962C8B-B14F-4D97-AF65-F5344CB8AC3E}">
        <p14:creationId xmlns:p14="http://schemas.microsoft.com/office/powerpoint/2010/main" val="1532367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18</a:t>
            </a:fld>
            <a:endParaRPr lang="en-US"/>
          </a:p>
        </p:txBody>
      </p:sp>
    </p:spTree>
    <p:extLst>
      <p:ext uri="{BB962C8B-B14F-4D97-AF65-F5344CB8AC3E}">
        <p14:creationId xmlns:p14="http://schemas.microsoft.com/office/powerpoint/2010/main" val="227347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21</a:t>
            </a:fld>
            <a:endParaRPr lang="en-US"/>
          </a:p>
        </p:txBody>
      </p:sp>
    </p:spTree>
    <p:extLst>
      <p:ext uri="{BB962C8B-B14F-4D97-AF65-F5344CB8AC3E}">
        <p14:creationId xmlns:p14="http://schemas.microsoft.com/office/powerpoint/2010/main" val="1169713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23</a:t>
            </a:fld>
            <a:endParaRPr lang="en-US"/>
          </a:p>
        </p:txBody>
      </p:sp>
    </p:spTree>
    <p:extLst>
      <p:ext uri="{BB962C8B-B14F-4D97-AF65-F5344CB8AC3E}">
        <p14:creationId xmlns:p14="http://schemas.microsoft.com/office/powerpoint/2010/main" val="350017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24</a:t>
            </a:fld>
            <a:endParaRPr lang="en-US"/>
          </a:p>
        </p:txBody>
      </p:sp>
    </p:spTree>
    <p:extLst>
      <p:ext uri="{BB962C8B-B14F-4D97-AF65-F5344CB8AC3E}">
        <p14:creationId xmlns:p14="http://schemas.microsoft.com/office/powerpoint/2010/main" val="250068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a:t>
            </a:fld>
            <a:endParaRPr lang="en-US"/>
          </a:p>
        </p:txBody>
      </p:sp>
    </p:spTree>
    <p:extLst>
      <p:ext uri="{BB962C8B-B14F-4D97-AF65-F5344CB8AC3E}">
        <p14:creationId xmlns:p14="http://schemas.microsoft.com/office/powerpoint/2010/main" val="398702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25</a:t>
            </a:fld>
            <a:endParaRPr lang="en-US"/>
          </a:p>
        </p:txBody>
      </p:sp>
    </p:spTree>
    <p:extLst>
      <p:ext uri="{BB962C8B-B14F-4D97-AF65-F5344CB8AC3E}">
        <p14:creationId xmlns:p14="http://schemas.microsoft.com/office/powerpoint/2010/main" val="3550014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26</a:t>
            </a:fld>
            <a:endParaRPr lang="en-US"/>
          </a:p>
        </p:txBody>
      </p:sp>
    </p:spTree>
    <p:extLst>
      <p:ext uri="{BB962C8B-B14F-4D97-AF65-F5344CB8AC3E}">
        <p14:creationId xmlns:p14="http://schemas.microsoft.com/office/powerpoint/2010/main" val="2917749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27</a:t>
            </a:fld>
            <a:endParaRPr lang="en-US"/>
          </a:p>
        </p:txBody>
      </p:sp>
    </p:spTree>
    <p:extLst>
      <p:ext uri="{BB962C8B-B14F-4D97-AF65-F5344CB8AC3E}">
        <p14:creationId xmlns:p14="http://schemas.microsoft.com/office/powerpoint/2010/main" val="14509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28</a:t>
            </a:fld>
            <a:endParaRPr lang="en-US"/>
          </a:p>
        </p:txBody>
      </p:sp>
    </p:spTree>
    <p:extLst>
      <p:ext uri="{BB962C8B-B14F-4D97-AF65-F5344CB8AC3E}">
        <p14:creationId xmlns:p14="http://schemas.microsoft.com/office/powerpoint/2010/main" val="3417545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29</a:t>
            </a:fld>
            <a:endParaRPr lang="en-US"/>
          </a:p>
        </p:txBody>
      </p:sp>
    </p:spTree>
    <p:extLst>
      <p:ext uri="{BB962C8B-B14F-4D97-AF65-F5344CB8AC3E}">
        <p14:creationId xmlns:p14="http://schemas.microsoft.com/office/powerpoint/2010/main" val="247519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30</a:t>
            </a:fld>
            <a:endParaRPr lang="en-US"/>
          </a:p>
        </p:txBody>
      </p:sp>
    </p:spTree>
    <p:extLst>
      <p:ext uri="{BB962C8B-B14F-4D97-AF65-F5344CB8AC3E}">
        <p14:creationId xmlns:p14="http://schemas.microsoft.com/office/powerpoint/2010/main" val="2497437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31</a:t>
            </a:fld>
            <a:endParaRPr lang="en-US"/>
          </a:p>
        </p:txBody>
      </p:sp>
    </p:spTree>
    <p:extLst>
      <p:ext uri="{BB962C8B-B14F-4D97-AF65-F5344CB8AC3E}">
        <p14:creationId xmlns:p14="http://schemas.microsoft.com/office/powerpoint/2010/main" val="128983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32</a:t>
            </a:fld>
            <a:endParaRPr lang="en-US"/>
          </a:p>
        </p:txBody>
      </p:sp>
    </p:spTree>
    <p:extLst>
      <p:ext uri="{BB962C8B-B14F-4D97-AF65-F5344CB8AC3E}">
        <p14:creationId xmlns:p14="http://schemas.microsoft.com/office/powerpoint/2010/main" val="183763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33</a:t>
            </a:fld>
            <a:endParaRPr lang="en-US"/>
          </a:p>
        </p:txBody>
      </p:sp>
    </p:spTree>
    <p:extLst>
      <p:ext uri="{BB962C8B-B14F-4D97-AF65-F5344CB8AC3E}">
        <p14:creationId xmlns:p14="http://schemas.microsoft.com/office/powerpoint/2010/main" val="2066329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34</a:t>
            </a:fld>
            <a:endParaRPr lang="en-US"/>
          </a:p>
        </p:txBody>
      </p:sp>
    </p:spTree>
    <p:extLst>
      <p:ext uri="{BB962C8B-B14F-4D97-AF65-F5344CB8AC3E}">
        <p14:creationId xmlns:p14="http://schemas.microsoft.com/office/powerpoint/2010/main" val="389291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4</a:t>
            </a:fld>
            <a:endParaRPr lang="en-US"/>
          </a:p>
        </p:txBody>
      </p:sp>
    </p:spTree>
    <p:extLst>
      <p:ext uri="{BB962C8B-B14F-4D97-AF65-F5344CB8AC3E}">
        <p14:creationId xmlns:p14="http://schemas.microsoft.com/office/powerpoint/2010/main" val="3240093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36</a:t>
            </a:fld>
            <a:endParaRPr lang="en-US"/>
          </a:p>
        </p:txBody>
      </p:sp>
    </p:spTree>
    <p:extLst>
      <p:ext uri="{BB962C8B-B14F-4D97-AF65-F5344CB8AC3E}">
        <p14:creationId xmlns:p14="http://schemas.microsoft.com/office/powerpoint/2010/main" val="329721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37</a:t>
            </a:fld>
            <a:endParaRPr lang="en-US"/>
          </a:p>
        </p:txBody>
      </p:sp>
    </p:spTree>
    <p:extLst>
      <p:ext uri="{BB962C8B-B14F-4D97-AF65-F5344CB8AC3E}">
        <p14:creationId xmlns:p14="http://schemas.microsoft.com/office/powerpoint/2010/main" val="103608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38</a:t>
            </a:fld>
            <a:endParaRPr lang="en-US"/>
          </a:p>
        </p:txBody>
      </p:sp>
    </p:spTree>
    <p:extLst>
      <p:ext uri="{BB962C8B-B14F-4D97-AF65-F5344CB8AC3E}">
        <p14:creationId xmlns:p14="http://schemas.microsoft.com/office/powerpoint/2010/main" val="1572456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39</a:t>
            </a:fld>
            <a:endParaRPr lang="en-US"/>
          </a:p>
        </p:txBody>
      </p:sp>
    </p:spTree>
    <p:extLst>
      <p:ext uri="{BB962C8B-B14F-4D97-AF65-F5344CB8AC3E}">
        <p14:creationId xmlns:p14="http://schemas.microsoft.com/office/powerpoint/2010/main" val="2115264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40</a:t>
            </a:fld>
            <a:endParaRPr lang="en-US"/>
          </a:p>
        </p:txBody>
      </p:sp>
    </p:spTree>
    <p:extLst>
      <p:ext uri="{BB962C8B-B14F-4D97-AF65-F5344CB8AC3E}">
        <p14:creationId xmlns:p14="http://schemas.microsoft.com/office/powerpoint/2010/main" val="4280301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42</a:t>
            </a:fld>
            <a:endParaRPr lang="en-US"/>
          </a:p>
        </p:txBody>
      </p:sp>
    </p:spTree>
    <p:extLst>
      <p:ext uri="{BB962C8B-B14F-4D97-AF65-F5344CB8AC3E}">
        <p14:creationId xmlns:p14="http://schemas.microsoft.com/office/powerpoint/2010/main" val="86124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5</a:t>
            </a:fld>
            <a:endParaRPr lang="en-US"/>
          </a:p>
        </p:txBody>
      </p:sp>
    </p:spTree>
    <p:extLst>
      <p:ext uri="{BB962C8B-B14F-4D97-AF65-F5344CB8AC3E}">
        <p14:creationId xmlns:p14="http://schemas.microsoft.com/office/powerpoint/2010/main" val="399303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22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4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8</a:t>
            </a:fld>
            <a:endParaRPr lang="en-US"/>
          </a:p>
        </p:txBody>
      </p:sp>
    </p:spTree>
    <p:extLst>
      <p:ext uri="{BB962C8B-B14F-4D97-AF65-F5344CB8AC3E}">
        <p14:creationId xmlns:p14="http://schemas.microsoft.com/office/powerpoint/2010/main" val="2140474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9</a:t>
            </a:fld>
            <a:endParaRPr lang="en-US"/>
          </a:p>
        </p:txBody>
      </p:sp>
    </p:spTree>
    <p:extLst>
      <p:ext uri="{BB962C8B-B14F-4D97-AF65-F5344CB8AC3E}">
        <p14:creationId xmlns:p14="http://schemas.microsoft.com/office/powerpoint/2010/main" val="370410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1CA5-800B-774B-B4D2-7C01F7004A81}" type="slidenum">
              <a:rPr lang="en-US" smtClean="0"/>
              <a:t>10</a:t>
            </a:fld>
            <a:endParaRPr lang="en-US"/>
          </a:p>
        </p:txBody>
      </p:sp>
    </p:spTree>
    <p:extLst>
      <p:ext uri="{BB962C8B-B14F-4D97-AF65-F5344CB8AC3E}">
        <p14:creationId xmlns:p14="http://schemas.microsoft.com/office/powerpoint/2010/main" val="1217092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9.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42857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92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47565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253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33817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7790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951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44004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85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41668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8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89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2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69611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52835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4762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06800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6346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301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17716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593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6576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0212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grpSp>
        <p:nvGrpSpPr>
          <p:cNvPr id="2" name="Group 1">
            <a:extLst>
              <a:ext uri="{FF2B5EF4-FFF2-40B4-BE49-F238E27FC236}">
                <a16:creationId xmlns:a16="http://schemas.microsoft.com/office/drawing/2014/main" id="{7D30FC8B-9AAE-4284-B98F-CB416C1B6218}"/>
              </a:ext>
            </a:extLst>
          </p:cNvPr>
          <p:cNvGrpSpPr/>
          <p:nvPr userDrawn="1"/>
        </p:nvGrpSpPr>
        <p:grpSpPr>
          <a:xfrm>
            <a:off x="7232650" y="5135009"/>
            <a:ext cx="4961114" cy="1039336"/>
            <a:chOff x="7232650" y="5135009"/>
            <a:chExt cx="4961114" cy="1039336"/>
          </a:xfrm>
        </p:grpSpPr>
        <p:sp>
          <p:nvSpPr>
            <p:cNvPr id="21" name="Oval 20">
              <a:extLst>
                <a:ext uri="{FF2B5EF4-FFF2-40B4-BE49-F238E27FC236}">
                  <a16:creationId xmlns:a16="http://schemas.microsoft.com/office/drawing/2014/main" id="{63D9199B-8459-6C49-9361-CDC0DCA3CC3E}"/>
                </a:ext>
              </a:extLst>
            </p:cNvPr>
            <p:cNvSpPr/>
            <p:nvPr userDrawn="1"/>
          </p:nvSpPr>
          <p:spPr bwMode="auto">
            <a:xfrm>
              <a:off x="7232650" y="5238248"/>
              <a:ext cx="832859" cy="83285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BF59AEA9-F522-0B4E-9599-1AE75F09B6FB}"/>
                </a:ext>
              </a:extLst>
            </p:cNvPr>
            <p:cNvSpPr/>
            <p:nvPr userDrawn="1"/>
          </p:nvSpPr>
          <p:spPr>
            <a:xfrm>
              <a:off x="7637646" y="5238248"/>
              <a:ext cx="4556118" cy="832859"/>
            </a:xfrm>
            <a:prstGeom prst="rect">
              <a:avLst/>
            </a:prstGeom>
            <a:gradFill flip="none" rotWithShape="1">
              <a:gsLst>
                <a:gs pos="16000">
                  <a:schemeClr val="accent5"/>
                </a:gs>
                <a:gs pos="81000">
                  <a:schemeClr val="accent1"/>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panose="020B0603020204020204" pitchFamily="34" charset="0"/>
              </a:endParaRPr>
            </a:p>
          </p:txBody>
        </p:sp>
        <p:sp>
          <p:nvSpPr>
            <p:cNvPr id="22" name="TextBox 21">
              <a:extLst>
                <a:ext uri="{FF2B5EF4-FFF2-40B4-BE49-F238E27FC236}">
                  <a16:creationId xmlns:a16="http://schemas.microsoft.com/office/drawing/2014/main" id="{02EACC32-0B94-2E41-9921-D8CC5D26FF64}"/>
                </a:ext>
              </a:extLst>
            </p:cNvPr>
            <p:cNvSpPr txBox="1"/>
            <p:nvPr userDrawn="1"/>
          </p:nvSpPr>
          <p:spPr>
            <a:xfrm>
              <a:off x="8670926" y="5285345"/>
              <a:ext cx="3394181" cy="738664"/>
            </a:xfrm>
            <a:prstGeom prst="rect">
              <a:avLst/>
            </a:prstGeom>
            <a:noFill/>
          </p:spPr>
          <p:txBody>
            <a:bodyPr wrap="square" lIns="182880" tIns="146304" rIns="182880" bIns="146304" rtlCol="0">
              <a:spAutoFit/>
            </a:bodyPr>
            <a:lstStyle/>
            <a:p>
              <a:pPr algn="l">
                <a:lnSpc>
                  <a:spcPct val="90000"/>
                </a:lnSpc>
                <a:spcAft>
                  <a:spcPts val="1800"/>
                </a:spcAft>
              </a:pPr>
              <a:r>
                <a:rPr lang="en-US" sz="16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600" b="1" u="none"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3" name="Graphic 22">
              <a:extLst>
                <a:ext uri="{FF2B5EF4-FFF2-40B4-BE49-F238E27FC236}">
                  <a16:creationId xmlns:a16="http://schemas.microsoft.com/office/drawing/2014/main" id="{3E40C947-26C2-3F42-B274-0E8D4DB812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8009" y="5135009"/>
              <a:ext cx="1039336" cy="1039336"/>
            </a:xfrm>
            <a:prstGeom prst="rect">
              <a:avLst/>
            </a:prstGeom>
          </p:spPr>
        </p:pic>
      </p:grpSp>
    </p:spTree>
    <p:extLst>
      <p:ext uri="{BB962C8B-B14F-4D97-AF65-F5344CB8AC3E}">
        <p14:creationId xmlns:p14="http://schemas.microsoft.com/office/powerpoint/2010/main" val="333398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3211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35882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0471440" y="6275882"/>
            <a:ext cx="1244231" cy="350520"/>
          </a:xfrm>
          <a:prstGeom prst="rect">
            <a:avLst/>
          </a:prstGeom>
        </p:spPr>
      </p:pic>
    </p:spTree>
    <p:extLst>
      <p:ext uri="{BB962C8B-B14F-4D97-AF65-F5344CB8AC3E}">
        <p14:creationId xmlns:p14="http://schemas.microsoft.com/office/powerpoint/2010/main" val="60525454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2192001" cy="68580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69239" y="2077801"/>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7"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12192000" cy="685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200" tIns="38100" rIns="76200" bIns="38100" numCol="1" anchor="t" anchorCtr="0" compatLnSpc="1">
            <a:prstTxWarp prst="textNoShape">
              <a:avLst/>
            </a:prstTxWarp>
          </a:bodyPr>
          <a:lstStyle/>
          <a:p>
            <a:endParaRPr lang="en-US" sz="1500"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753" y="2756102"/>
            <a:ext cx="4879173" cy="1219793"/>
          </a:xfrm>
          <a:prstGeom prst="rect">
            <a:avLst/>
          </a:prstGeom>
        </p:spPr>
      </p:pic>
    </p:spTree>
    <p:extLst>
      <p:ext uri="{BB962C8B-B14F-4D97-AF65-F5344CB8AC3E}">
        <p14:creationId xmlns:p14="http://schemas.microsoft.com/office/powerpoint/2010/main" val="32795683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2192000" cy="68580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69240" y="2409712"/>
            <a:ext cx="8718498" cy="1542143"/>
          </a:xfrm>
          <a:noFill/>
        </p:spPr>
        <p:txBody>
          <a:bodyPr lIns="182880" tIns="146304" rIns="182880" bIns="146304" anchor="t" anchorCtr="0"/>
          <a:lstStyle>
            <a:lvl1pPr>
              <a:defRPr sz="4500" spc="-9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69875" y="4094793"/>
            <a:ext cx="8715373" cy="386970"/>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69875" y="4473033"/>
            <a:ext cx="8715373" cy="810835"/>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49012356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2192000" cy="68580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69240" y="2409712"/>
            <a:ext cx="8718498" cy="1542143"/>
          </a:xfrm>
          <a:noFill/>
        </p:spPr>
        <p:txBody>
          <a:bodyPr lIns="182880" tIns="146304" rIns="182880" bIns="146304" anchor="t" anchorCtr="0"/>
          <a:lstStyle>
            <a:lvl1pPr>
              <a:defRPr sz="4500" spc="-98" baseline="0">
                <a:solidFill>
                  <a:schemeClr val="tx1"/>
                </a:solidFill>
              </a:defRPr>
            </a:lvl1pPr>
          </a:lstStyle>
          <a:p>
            <a:r>
              <a:rPr lang="en-US" dirty="0"/>
              <a:t>Presentation Title here</a:t>
            </a:r>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69875" y="4094793"/>
            <a:ext cx="4175125" cy="386970"/>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69875" y="4473033"/>
            <a:ext cx="4175125" cy="810835"/>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4812612" y="4094793"/>
            <a:ext cx="4175125" cy="386970"/>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4812612" y="4473033"/>
            <a:ext cx="4175125" cy="810835"/>
          </a:xfrm>
        </p:spPr>
        <p:txBody>
          <a:bodyPr lIns="182880" tIns="146304" rIns="182880" bIns="146304">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lang="en-US" sz="2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9366735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99665"/>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614170053"/>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296206"/>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71307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1"/>
            <a:ext cx="11652538"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538" cy="2296206"/>
          </a:xfrm>
          <a:prstGeom prst="rect">
            <a:avLst/>
          </a:prstGeom>
        </p:spPr>
        <p:txBody>
          <a:bodyPr vert="horz" wrap="square" lIns="182880" tIns="146304" rIns="182880" bIns="146304" rtlCol="0">
            <a:spAutoFit/>
          </a:bodyPr>
          <a:lstStyle>
            <a:lvl1pPr marL="380985" indent="-380985">
              <a:spcAft>
                <a:spcPts val="667"/>
              </a:spcAft>
              <a:buFont typeface="Arial" panose="020B0604020202020204" pitchFamily="34" charset="0"/>
              <a:buChar char="•"/>
              <a:defRPr/>
            </a:lvl1pPr>
            <a:lvl2pPr marL="621882" indent="-285739">
              <a:spcAft>
                <a:spcPts val="667"/>
              </a:spcAft>
              <a:buFont typeface="Arial" panose="020B0604020202020204" pitchFamily="34" charset="0"/>
              <a:buChar char="•"/>
              <a:defRPr/>
            </a:lvl2pPr>
            <a:lvl3pPr marL="845977" indent="-285739">
              <a:spcAft>
                <a:spcPts val="667"/>
              </a:spcAft>
              <a:buFont typeface="Arial" panose="020B0604020202020204" pitchFamily="34" charset="0"/>
              <a:buChar char="•"/>
              <a:defRPr/>
            </a:lvl3pPr>
            <a:lvl4pPr marL="1070072" indent="-285739">
              <a:spcAft>
                <a:spcPts val="667"/>
              </a:spcAft>
              <a:buFont typeface="Arial" panose="020B0604020202020204" pitchFamily="34" charset="0"/>
              <a:buChar char="•"/>
              <a:defRPr/>
            </a:lvl4pPr>
            <a:lvl5pPr marL="1294167" indent="-285739">
              <a:spcAft>
                <a:spcPts val="667"/>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42367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21562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6" y="289511"/>
            <a:ext cx="11655204"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189176"/>
            <a:ext cx="5715000" cy="2296206"/>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79" y="1189176"/>
            <a:ext cx="5715000" cy="2296206"/>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76783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5205"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189176"/>
            <a:ext cx="5715000" cy="2296206"/>
          </a:xfrm>
        </p:spPr>
        <p:txBody>
          <a:bodyPr vert="horz" wrap="square" lIns="182880" tIns="146304" rIns="182880" bIns="146304" rtlCol="0">
            <a:spAutoFit/>
          </a:bodyPr>
          <a:lstStyle>
            <a:lvl1pPr marL="380985" indent="-380985">
              <a:spcAft>
                <a:spcPts val="667"/>
              </a:spcAft>
              <a:buFont typeface="Arial" panose="020B0604020202020204" pitchFamily="34" charset="0"/>
              <a:buChar char="•"/>
              <a:defRPr lang="en-US" dirty="0"/>
            </a:lvl1pPr>
            <a:lvl2pPr marL="621882" indent="-285739">
              <a:spcAft>
                <a:spcPts val="667"/>
              </a:spcAft>
              <a:buFont typeface="Arial" panose="020B0604020202020204" pitchFamily="34" charset="0"/>
              <a:buChar char="•"/>
              <a:defRPr lang="en-US" dirty="0"/>
            </a:lvl2pPr>
            <a:lvl3pPr marL="845977" indent="-285739">
              <a:spcAft>
                <a:spcPts val="667"/>
              </a:spcAft>
              <a:buFont typeface="Arial" panose="020B0604020202020204" pitchFamily="34" charset="0"/>
              <a:buChar char="•"/>
              <a:defRPr lang="en-US" dirty="0"/>
            </a:lvl3pPr>
            <a:lvl4pPr marL="1070072" indent="-285739">
              <a:spcAft>
                <a:spcPts val="667"/>
              </a:spcAft>
              <a:buFont typeface="Arial" panose="020B0604020202020204" pitchFamily="34" charset="0"/>
              <a:buChar char="•"/>
              <a:defRPr lang="en-US" dirty="0"/>
            </a:lvl4pPr>
            <a:lvl5pPr marL="1294167" indent="-285739">
              <a:spcAft>
                <a:spcPts val="667"/>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80" y="1189176"/>
            <a:ext cx="5715000" cy="2296206"/>
          </a:xfrm>
        </p:spPr>
        <p:txBody>
          <a:bodyPr vert="horz" wrap="square" lIns="182880" tIns="146304" rIns="182880" bIns="146304" rtlCol="0">
            <a:spAutoFit/>
          </a:bodyPr>
          <a:lstStyle>
            <a:lvl1pPr marL="380985" indent="-380985">
              <a:spcAft>
                <a:spcPts val="667"/>
              </a:spcAft>
              <a:buFont typeface="Arial" panose="020B0604020202020204" pitchFamily="34" charset="0"/>
              <a:buChar char="•"/>
              <a:defRPr lang="en-US" dirty="0"/>
            </a:lvl1pPr>
            <a:lvl2pPr marL="621882" indent="-285739">
              <a:spcAft>
                <a:spcPts val="667"/>
              </a:spcAft>
              <a:buFont typeface="Arial" panose="020B0604020202020204" pitchFamily="34" charset="0"/>
              <a:buChar char="•"/>
              <a:defRPr lang="en-US" dirty="0"/>
            </a:lvl2pPr>
            <a:lvl3pPr marL="845977" indent="-285739">
              <a:spcAft>
                <a:spcPts val="667"/>
              </a:spcAft>
              <a:buFont typeface="Arial" panose="020B0604020202020204" pitchFamily="34" charset="0"/>
              <a:buChar char="•"/>
              <a:defRPr lang="en-US" dirty="0"/>
            </a:lvl3pPr>
            <a:lvl4pPr marL="1070072" indent="-285739">
              <a:spcAft>
                <a:spcPts val="667"/>
              </a:spcAft>
              <a:buFont typeface="Arial" panose="020B0604020202020204" pitchFamily="34" charset="0"/>
              <a:buChar char="•"/>
              <a:defRPr lang="en-US" dirty="0"/>
            </a:lvl4pPr>
            <a:lvl5pPr marL="1294167" indent="-285739">
              <a:spcAft>
                <a:spcPts val="667"/>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08791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69240" y="1189176"/>
            <a:ext cx="11681460" cy="4763389"/>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69240" y="289511"/>
            <a:ext cx="11681460"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69240" y="1189176"/>
            <a:ext cx="6092031" cy="757067"/>
          </a:xfrm>
          <a:prstGeom prst="rect">
            <a:avLst/>
          </a:prstGeom>
        </p:spPr>
        <p:txBody>
          <a:bodyPr vert="horz" wrap="square" lIns="182880" tIns="146304" rIns="182880" bIns="146304" rtlCol="0">
            <a:spAutoFit/>
          </a:bodyPr>
          <a:lstStyle>
            <a:lvl1pPr>
              <a:defRPr sz="3333">
                <a:solidFill>
                  <a:schemeClr val="tx1"/>
                </a:solidFill>
              </a:defRPr>
            </a:lvl1pPr>
            <a:lvl2pPr>
              <a:defRPr sz="2333">
                <a:solidFill>
                  <a:schemeClr val="bg1"/>
                </a:solidFill>
              </a:defRPr>
            </a:lvl2pPr>
            <a:lvl3pPr>
              <a:defRPr sz="2333">
                <a:solidFill>
                  <a:schemeClr val="bg1"/>
                </a:solidFill>
              </a:defRPr>
            </a:lvl3pPr>
            <a:lvl4pPr>
              <a:defRPr sz="2000">
                <a:solidFill>
                  <a:schemeClr val="bg1"/>
                </a:solidFill>
              </a:defRPr>
            </a:lvl4pPr>
            <a:lvl5pPr>
              <a:defRPr sz="2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4478482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4484868" y="6282985"/>
            <a:ext cx="4793603" cy="28174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89511"/>
            <a:ext cx="5217158" cy="134878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6096000" y="0"/>
            <a:ext cx="6096000" cy="68580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69241" y="2027379"/>
            <a:ext cx="5217159" cy="2296206"/>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6837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2192000" cy="68580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69240" y="1189176"/>
            <a:ext cx="6092031" cy="757067"/>
          </a:xfrm>
          <a:prstGeom prst="rect">
            <a:avLst/>
          </a:prstGeom>
        </p:spPr>
        <p:txBody>
          <a:bodyPr vert="horz" wrap="square" lIns="182880" tIns="146304" rIns="182880" bIns="146304" rtlCol="0">
            <a:spAutoFit/>
          </a:bodyPr>
          <a:lstStyle>
            <a:lvl1pPr>
              <a:defRPr sz="3333">
                <a:solidFill>
                  <a:schemeClr val="tx1"/>
                </a:solidFill>
              </a:defRPr>
            </a:lvl1pPr>
            <a:lvl2pPr>
              <a:defRPr sz="2333">
                <a:solidFill>
                  <a:schemeClr val="bg1"/>
                </a:solidFill>
              </a:defRPr>
            </a:lvl2pPr>
            <a:lvl3pPr>
              <a:defRPr sz="2333">
                <a:solidFill>
                  <a:schemeClr val="bg1"/>
                </a:solidFill>
              </a:defRPr>
            </a:lvl3pPr>
            <a:lvl4pPr>
              <a:defRPr sz="2000">
                <a:solidFill>
                  <a:schemeClr val="bg1"/>
                </a:solidFill>
              </a:defRPr>
            </a:lvl4pPr>
            <a:lvl5pPr>
              <a:defRPr sz="20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69240" y="289511"/>
            <a:ext cx="11681460" cy="899665"/>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5205140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096569"/>
            <a:ext cx="12192000" cy="66486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6696691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20077739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8423994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2192000" cy="68580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55475989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70130" y="1508126"/>
            <a:ext cx="11651996" cy="3938001"/>
          </a:xfrm>
        </p:spPr>
        <p:txBody>
          <a:bodyPr lIns="182880" tIns="146304" rIns="182880" bIns="146304"/>
          <a:lstStyle>
            <a:lvl1pPr>
              <a:spcBef>
                <a:spcPts val="2000"/>
              </a:spcBef>
              <a:defRPr sz="1667">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69875" y="289511"/>
            <a:ext cx="11655205" cy="899665"/>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6534600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696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69875" y="1508125"/>
            <a:ext cx="5715000" cy="3938001"/>
          </a:xfrm>
        </p:spPr>
        <p:txBody>
          <a:bodyPr lIns="182880" tIns="146304" rIns="182880" bIns="146304"/>
          <a:lstStyle>
            <a:lvl1pPr>
              <a:spcBef>
                <a:spcPts val="2000"/>
              </a:spcBef>
              <a:defRPr sz="1667">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6210080" y="1508125"/>
            <a:ext cx="5715000" cy="3938001"/>
          </a:xfrm>
        </p:spPr>
        <p:txBody>
          <a:bodyPr lIns="182880" tIns="146304" rIns="182880" bIns="146304"/>
          <a:lstStyle>
            <a:lvl1pPr>
              <a:spcBef>
                <a:spcPts val="2000"/>
              </a:spcBef>
              <a:defRPr sz="1667">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69875" y="289511"/>
            <a:ext cx="11655205" cy="899665"/>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818256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2192000" cy="68580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345605" y="3273402"/>
            <a:ext cx="7500791" cy="1492716"/>
          </a:xfrm>
          <a:prstGeom prst="rect">
            <a:avLst/>
          </a:prstGeom>
          <a:noFill/>
        </p:spPr>
        <p:txBody>
          <a:bodyPr wrap="square" lIns="152400" tIns="121920" rIns="152400" bIns="121920" rtlCol="0">
            <a:spAutoFit/>
          </a:bodyPr>
          <a:lstStyle/>
          <a:p>
            <a:pPr algn="ctr">
              <a:lnSpc>
                <a:spcPct val="90000"/>
              </a:lnSpc>
              <a:spcAft>
                <a:spcPts val="1500"/>
              </a:spcAft>
            </a:pPr>
            <a:r>
              <a:rPr lang="en-US" sz="45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5308600" y="1204866"/>
            <a:ext cx="1574800" cy="1574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30480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9583" b="1" dirty="0">
                <a:gradFill>
                  <a:gsLst>
                    <a:gs pos="0">
                      <a:srgbClr val="FFFFFF"/>
                    </a:gs>
                    <a:gs pos="100000">
                      <a:srgbClr val="FFFFFF"/>
                    </a:gs>
                  </a:gsLst>
                  <a:lin ang="5400000" scaled="0"/>
                </a:gradFill>
                <a:ea typeface="Segoe UI" pitchFamily="34" charset="0"/>
                <a:cs typeface="Segoe UI" pitchFamily="34" charset="0"/>
              </a:rPr>
              <a:t>!</a:t>
            </a:r>
          </a:p>
        </p:txBody>
      </p:sp>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6177600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2192000" cy="68580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69875" y="1854993"/>
            <a:ext cx="8334375" cy="2669382"/>
          </a:xfrm>
        </p:spPr>
        <p:txBody>
          <a:bodyPr lIns="182880" tIns="146304" rIns="182880" bIns="146304"/>
          <a:lstStyle>
            <a:lvl1pPr marL="142869" indent="-142869" algn="l">
              <a:defRPr sz="45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3436143" y="4700538"/>
            <a:ext cx="5168107" cy="618567"/>
          </a:xfrm>
        </p:spPr>
        <p:txBody>
          <a:bodyPr lIns="182880" tIns="146304" rIns="182880" bIns="146304"/>
          <a:lstStyle>
            <a:lvl1pPr marL="190492" indent="0" algn="r">
              <a:buNone/>
              <a:defRPr sz="2333"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3436143" y="5168900"/>
            <a:ext cx="5168107" cy="618567"/>
          </a:xfrm>
        </p:spPr>
        <p:txBody>
          <a:bodyPr lIns="182880" tIns="146304" rIns="182880" bIns="146304"/>
          <a:lstStyle>
            <a:lvl1pPr marL="190492" indent="0" algn="r">
              <a:buNone/>
              <a:defRPr sz="2333" b="0">
                <a:solidFill>
                  <a:schemeClr val="tx1"/>
                </a:solidFill>
                <a:latin typeface="+mj-lt"/>
                <a:ea typeface="Amazon Ember Heavy" panose="020B0803020204020204" pitchFamily="34" charset="0"/>
                <a:cs typeface="Amazon Ember Heavy" panose="020B0803020204020204" pitchFamily="34" charset="0"/>
              </a:defRPr>
            </a:lvl1pPr>
            <a:lvl2pPr marL="336143" indent="0">
              <a:buNone/>
              <a:defRPr>
                <a:gradFill>
                  <a:gsLst>
                    <a:gs pos="1250">
                      <a:schemeClr val="bg1"/>
                    </a:gs>
                    <a:gs pos="100000">
                      <a:schemeClr val="bg1"/>
                    </a:gs>
                  </a:gsLst>
                  <a:lin ang="5400000" scaled="0"/>
                </a:gradFill>
              </a:defRPr>
            </a:lvl2pPr>
            <a:lvl3pPr marL="560238" indent="0">
              <a:buNone/>
              <a:defRPr>
                <a:gradFill>
                  <a:gsLst>
                    <a:gs pos="1250">
                      <a:schemeClr val="bg1"/>
                    </a:gs>
                    <a:gs pos="100000">
                      <a:schemeClr val="bg1"/>
                    </a:gs>
                  </a:gsLst>
                  <a:lin ang="5400000" scaled="0"/>
                </a:gradFill>
              </a:defRPr>
            </a:lvl3pPr>
            <a:lvl4pPr marL="784334" indent="0">
              <a:buNone/>
              <a:defRPr>
                <a:gradFill>
                  <a:gsLst>
                    <a:gs pos="1250">
                      <a:schemeClr val="bg1"/>
                    </a:gs>
                    <a:gs pos="100000">
                      <a:schemeClr val="bg1"/>
                    </a:gs>
                  </a:gsLst>
                  <a:lin ang="5400000" scaled="0"/>
                </a:gradFill>
              </a:defRPr>
            </a:lvl4pPr>
            <a:lvl5pPr marL="1008429"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12794064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69876" y="3529327"/>
            <a:ext cx="5108699" cy="445773"/>
          </a:xfrm>
        </p:spPr>
        <p:txBody>
          <a:bodyPr lIns="182880" tIns="146304" rIns="182880" bIns="146304">
            <a:noAutofit/>
          </a:bodyPr>
          <a:lstStyle>
            <a:lvl1pPr marL="0" indent="0">
              <a:spcBef>
                <a:spcPts val="0"/>
              </a:spcBef>
              <a:buNone/>
              <a:defRPr lang="en-US" sz="2333"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69239" y="1841350"/>
            <a:ext cx="9979661" cy="1587651"/>
          </a:xfrm>
          <a:prstGeom prst="rect">
            <a:avLst/>
          </a:prstGeom>
          <a:noFill/>
        </p:spPr>
        <p:txBody>
          <a:bodyPr vert="horz" wrap="square" lIns="152400" tIns="76200" rIns="121920" bIns="762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9583"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2023, Amazon Web Services, Inc. or its affiliates. All rights reserved.</a:t>
            </a:r>
          </a:p>
        </p:txBody>
      </p:sp>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69876" y="3986534"/>
            <a:ext cx="5108699" cy="445773"/>
          </a:xfrm>
        </p:spPr>
        <p:txBody>
          <a:bodyPr lIns="182880" tIns="146304" rIns="182880" bIns="146304">
            <a:noAutofit/>
          </a:bodyPr>
          <a:lstStyle>
            <a:lvl1pPr marL="0" indent="0">
              <a:spcBef>
                <a:spcPts val="0"/>
              </a:spcBef>
              <a:buNone/>
              <a:defRPr lang="en-US" sz="2333"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914362"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87195044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277727"/>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56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3428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306286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5249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98506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72522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9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6/12/2023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6"/>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7"/>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236765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69241" y="1189179"/>
            <a:ext cx="11653521" cy="1937133"/>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562783"/>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Lst>
  <p:transition>
    <p:fade/>
  </p:transition>
  <p:hf hdr="0" dt="0"/>
  <p:txStyles>
    <p:titleStyle>
      <a:lvl1pPr algn="l" defTabSz="914362" rtl="0" eaLnBrk="1" latinLnBrk="0" hangingPunct="1">
        <a:lnSpc>
          <a:spcPct val="90000"/>
        </a:lnSpc>
        <a:spcBef>
          <a:spcPct val="0"/>
        </a:spcBef>
        <a:buNone/>
        <a:defRPr lang="en-US" sz="4000" b="0" kern="1200" cap="none" spc="-10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2" rtl="0" eaLnBrk="1" latinLnBrk="0" hangingPunct="1">
        <a:defRPr sz="1765" kern="1200">
          <a:solidFill>
            <a:schemeClr val="tx1"/>
          </a:solidFill>
          <a:latin typeface="+mn-lt"/>
          <a:ea typeface="+mn-ea"/>
          <a:cs typeface="+mn-cs"/>
        </a:defRPr>
      </a:lvl1pPr>
      <a:lvl2pPr marL="457181" algn="l" defTabSz="914362" rtl="0" eaLnBrk="1" latinLnBrk="0" hangingPunct="1">
        <a:defRPr sz="1765" kern="1200">
          <a:solidFill>
            <a:schemeClr val="tx1"/>
          </a:solidFill>
          <a:latin typeface="+mn-lt"/>
          <a:ea typeface="+mn-ea"/>
          <a:cs typeface="+mn-cs"/>
        </a:defRPr>
      </a:lvl2pPr>
      <a:lvl3pPr marL="914362" algn="l" defTabSz="914362" rtl="0" eaLnBrk="1" latinLnBrk="0" hangingPunct="1">
        <a:defRPr sz="1765" kern="1200">
          <a:solidFill>
            <a:schemeClr val="tx1"/>
          </a:solidFill>
          <a:latin typeface="+mn-lt"/>
          <a:ea typeface="+mn-ea"/>
          <a:cs typeface="+mn-cs"/>
        </a:defRPr>
      </a:lvl3pPr>
      <a:lvl4pPr marL="1371543" algn="l" defTabSz="914362" rtl="0" eaLnBrk="1" latinLnBrk="0" hangingPunct="1">
        <a:defRPr sz="1765" kern="1200">
          <a:solidFill>
            <a:schemeClr val="tx1"/>
          </a:solidFill>
          <a:latin typeface="+mn-lt"/>
          <a:ea typeface="+mn-ea"/>
          <a:cs typeface="+mn-cs"/>
        </a:defRPr>
      </a:lvl4pPr>
      <a:lvl5pPr marL="1828723" algn="l" defTabSz="914362" rtl="0" eaLnBrk="1" latinLnBrk="0" hangingPunct="1">
        <a:defRPr sz="1765" kern="1200">
          <a:solidFill>
            <a:schemeClr val="tx1"/>
          </a:solidFill>
          <a:latin typeface="+mn-lt"/>
          <a:ea typeface="+mn-ea"/>
          <a:cs typeface="+mn-cs"/>
        </a:defRPr>
      </a:lvl5pPr>
      <a:lvl6pPr marL="2285904" algn="l" defTabSz="914362" rtl="0" eaLnBrk="1" latinLnBrk="0" hangingPunct="1">
        <a:defRPr sz="1765" kern="1200">
          <a:solidFill>
            <a:schemeClr val="tx1"/>
          </a:solidFill>
          <a:latin typeface="+mn-lt"/>
          <a:ea typeface="+mn-ea"/>
          <a:cs typeface="+mn-cs"/>
        </a:defRPr>
      </a:lvl6pPr>
      <a:lvl7pPr marL="2743084" algn="l" defTabSz="914362" rtl="0" eaLnBrk="1" latinLnBrk="0" hangingPunct="1">
        <a:defRPr sz="1765" kern="1200">
          <a:solidFill>
            <a:schemeClr val="tx1"/>
          </a:solidFill>
          <a:latin typeface="+mn-lt"/>
          <a:ea typeface="+mn-ea"/>
          <a:cs typeface="+mn-cs"/>
        </a:defRPr>
      </a:lvl7pPr>
      <a:lvl8pPr marL="3200265" algn="l" defTabSz="914362" rtl="0" eaLnBrk="1" latinLnBrk="0" hangingPunct="1">
        <a:defRPr sz="1765" kern="1200">
          <a:solidFill>
            <a:schemeClr val="tx1"/>
          </a:solidFill>
          <a:latin typeface="+mn-lt"/>
          <a:ea typeface="+mn-ea"/>
          <a:cs typeface="+mn-cs"/>
        </a:defRPr>
      </a:lvl8pPr>
      <a:lvl9pPr marL="3657447" algn="l" defTabSz="91436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24" orient="horz" pos="4964">
          <p15:clr>
            <a:srgbClr val="5ACBF0"/>
          </p15:clr>
        </p15:guide>
        <p15:guide id="25" orient="horz" pos="355">
          <p15:clr>
            <a:srgbClr val="C35EA4"/>
          </p15:clr>
        </p15:guide>
        <p15:guide id="26" orient="horz" pos="4829">
          <p15:clr>
            <a:srgbClr val="C35EA4"/>
          </p15:clr>
        </p15:guide>
        <p15:guide id="27" orient="horz" pos="100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sv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svg"/><Relationship Id="rId42" Type="http://schemas.openxmlformats.org/officeDocument/2006/relationships/image" Target="../media/image76.svg"/><Relationship Id="rId47" Type="http://schemas.openxmlformats.org/officeDocument/2006/relationships/image" Target="../media/image81.png"/><Relationship Id="rId50" Type="http://schemas.openxmlformats.org/officeDocument/2006/relationships/image" Target="../media/image34.svg"/><Relationship Id="rId55" Type="http://schemas.openxmlformats.org/officeDocument/2006/relationships/image" Target="../media/image88.png"/><Relationship Id="rId7" Type="http://schemas.openxmlformats.org/officeDocument/2006/relationships/image" Target="../media/image41.png"/><Relationship Id="rId2" Type="http://schemas.openxmlformats.org/officeDocument/2006/relationships/notesSlide" Target="../notesSlides/notesSlide11.xml"/><Relationship Id="rId16" Type="http://schemas.openxmlformats.org/officeDocument/2006/relationships/image" Target="../media/image50.svg"/><Relationship Id="rId29" Type="http://schemas.openxmlformats.org/officeDocument/2006/relationships/image" Target="../media/image63.png"/><Relationship Id="rId11" Type="http://schemas.openxmlformats.org/officeDocument/2006/relationships/image" Target="../media/image45.png"/><Relationship Id="rId24" Type="http://schemas.openxmlformats.org/officeDocument/2006/relationships/image" Target="../media/image58.svg"/><Relationship Id="rId32" Type="http://schemas.openxmlformats.org/officeDocument/2006/relationships/image" Target="../media/image66.svg"/><Relationship Id="rId37" Type="http://schemas.openxmlformats.org/officeDocument/2006/relationships/image" Target="../media/image71.png"/><Relationship Id="rId40" Type="http://schemas.openxmlformats.org/officeDocument/2006/relationships/image" Target="../media/image74.svg"/><Relationship Id="rId45" Type="http://schemas.openxmlformats.org/officeDocument/2006/relationships/image" Target="../media/image79.png"/><Relationship Id="rId53" Type="http://schemas.openxmlformats.org/officeDocument/2006/relationships/image" Target="../media/image86.png"/><Relationship Id="rId5" Type="http://schemas.openxmlformats.org/officeDocument/2006/relationships/image" Target="../media/image39.png"/><Relationship Id="rId10" Type="http://schemas.openxmlformats.org/officeDocument/2006/relationships/image" Target="../media/image44.svg"/><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78.svg"/><Relationship Id="rId52" Type="http://schemas.openxmlformats.org/officeDocument/2006/relationships/image" Target="../media/image85.svg"/><Relationship Id="rId4" Type="http://schemas.openxmlformats.org/officeDocument/2006/relationships/image" Target="../media/image32.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 Id="rId30" Type="http://schemas.openxmlformats.org/officeDocument/2006/relationships/image" Target="../media/image64.svg"/><Relationship Id="rId35" Type="http://schemas.openxmlformats.org/officeDocument/2006/relationships/image" Target="../media/image69.png"/><Relationship Id="rId43" Type="http://schemas.openxmlformats.org/officeDocument/2006/relationships/image" Target="../media/image77.png"/><Relationship Id="rId48" Type="http://schemas.openxmlformats.org/officeDocument/2006/relationships/image" Target="../media/image82.svg"/><Relationship Id="rId56" Type="http://schemas.openxmlformats.org/officeDocument/2006/relationships/image" Target="../media/image89.svg"/><Relationship Id="rId8" Type="http://schemas.openxmlformats.org/officeDocument/2006/relationships/image" Target="../media/image42.svg"/><Relationship Id="rId51" Type="http://schemas.openxmlformats.org/officeDocument/2006/relationships/image" Target="../media/image84.png"/><Relationship Id="rId3" Type="http://schemas.openxmlformats.org/officeDocument/2006/relationships/image" Target="../media/image3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svg"/><Relationship Id="rId46" Type="http://schemas.openxmlformats.org/officeDocument/2006/relationships/image" Target="../media/image80.svg"/><Relationship Id="rId20" Type="http://schemas.openxmlformats.org/officeDocument/2006/relationships/image" Target="../media/image54.svg"/><Relationship Id="rId41" Type="http://schemas.openxmlformats.org/officeDocument/2006/relationships/image" Target="../media/image75.png"/><Relationship Id="rId54" Type="http://schemas.openxmlformats.org/officeDocument/2006/relationships/image" Target="../media/image87.svg"/><Relationship Id="rId1" Type="http://schemas.openxmlformats.org/officeDocument/2006/relationships/slideLayout" Target="../slideLayouts/slideLayout55.xml"/><Relationship Id="rId6" Type="http://schemas.openxmlformats.org/officeDocument/2006/relationships/image" Target="../media/image40.sv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36" Type="http://schemas.openxmlformats.org/officeDocument/2006/relationships/image" Target="../media/image70.svg"/><Relationship Id="rId49"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hyperlink" Target="https://docs.aws.amazon.com/AmazonS3/latest/userguide/notification-content-structure.html"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32.sv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hyperlink" Target="https://smithy.io/" TargetMode="External"/><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wsdocs/aws-doc-sdk-examples/blob/main/cpp/example_code/s3/put_object.cpp" TargetMode="External"/><Relationship Id="rId2" Type="http://schemas.openxmlformats.org/officeDocument/2006/relationships/notesSlide" Target="../notesSlides/notesSlide15.xml"/><Relationship Id="rId1" Type="http://schemas.openxmlformats.org/officeDocument/2006/relationships/slideLayout" Target="../slideLayouts/slideLayout55.xml"/><Relationship Id="rId5" Type="http://schemas.openxmlformats.org/officeDocument/2006/relationships/hyperlink" Target="https://github.com/awsdocs/aws-doc-sdk-examples/blob/main/cpp/example_code/lambda/get_started_with_functions_scenario.cpp" TargetMode="External"/><Relationship Id="rId4" Type="http://schemas.openxmlformats.org/officeDocument/2006/relationships/hyperlink" Target="https://github.com/awsdocs/aws-doc-sdk-examples/blob/main/cpp/example_code/lambda/cpp_lambda/increment/main.cp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wslabs/high-level-enhancements-for-aws-in-cpp" TargetMode="External"/><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p-ranav/alpaca" TargetMode="External"/><Relationship Id="rId2" Type="http://schemas.openxmlformats.org/officeDocument/2006/relationships/notesSlide" Target="../notesSlides/notesSlide28.xml"/><Relationship Id="rId1" Type="http://schemas.openxmlformats.org/officeDocument/2006/relationships/slideLayout" Target="../slideLayouts/slideLayout55.xml"/><Relationship Id="rId5" Type="http://schemas.openxmlformats.org/officeDocument/2006/relationships/image" Target="../media/image32.sv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https://www.val-lang.dev/" TargetMode="External"/><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7FFFC869_7F30AE76.xml"/><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7FFFC86B_EDEB2F7D.xml"/><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 for the Cloud</a:t>
            </a:r>
          </a:p>
        </p:txBody>
      </p:sp>
      <p:sp>
        <p:nvSpPr>
          <p:cNvPr id="5" name="Text Placeholder 4"/>
          <p:cNvSpPr>
            <a:spLocks noGrp="1"/>
          </p:cNvSpPr>
          <p:nvPr>
            <p:ph type="body" sz="quarter" idx="14"/>
          </p:nvPr>
        </p:nvSpPr>
        <p:spPr/>
        <p:txBody>
          <a:bodyPr/>
          <a:lstStyle/>
          <a:p>
            <a:r>
              <a:rPr lang="en-US" dirty="0"/>
              <a:t>Mike Spertus</a:t>
            </a:r>
          </a:p>
        </p:txBody>
      </p:sp>
      <p:sp>
        <p:nvSpPr>
          <p:cNvPr id="3" name="Text Placeholder 2">
            <a:extLst>
              <a:ext uri="{FF2B5EF4-FFF2-40B4-BE49-F238E27FC236}">
                <a16:creationId xmlns:a16="http://schemas.microsoft.com/office/drawing/2014/main" id="{3F786FB5-CE87-4114-B7DF-5EF8259AC578}"/>
              </a:ext>
            </a:extLst>
          </p:cNvPr>
          <p:cNvSpPr>
            <a:spLocks noGrp="1"/>
          </p:cNvSpPr>
          <p:nvPr>
            <p:ph type="body" sz="quarter" idx="16"/>
          </p:nvPr>
        </p:nvSpPr>
        <p:spPr/>
        <p:txBody>
          <a:bodyPr/>
          <a:lstStyle/>
          <a:p>
            <a:r>
              <a:rPr lang="en-US" dirty="0"/>
              <a:t>Senior Principal Engineer, AWS Generative Builders</a:t>
            </a: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S3</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CLOUD STORAGE</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494778" y="1121080"/>
            <a:ext cx="9507255" cy="5155836"/>
          </a:xfrm>
        </p:spPr>
        <p:txBody>
          <a:bodyPr>
            <a:normAutofit/>
          </a:bodyPr>
          <a:lstStyle/>
          <a:p>
            <a:r>
              <a:rPr lang="en-US" dirty="0"/>
              <a:t>Amazon S3 is a simple service for storing objects in the cloud. Indeed, S3 stands for Simple Storage Service</a:t>
            </a:r>
          </a:p>
          <a:p>
            <a:pPr marL="742950" lvl="1" indent="-457200">
              <a:buFont typeface="Arial" panose="020B0604020202020204" pitchFamily="34" charset="0"/>
              <a:buChar char="•"/>
            </a:pPr>
            <a:r>
              <a:rPr lang="en-US" dirty="0"/>
              <a:t>Don’t be misled by the name. Although we won’t go into it, S3 is powerful as well as simple, with options for regions, replication, tiering, etc.</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5" name="Graphic 8">
            <a:extLst>
              <a:ext uri="{FF2B5EF4-FFF2-40B4-BE49-F238E27FC236}">
                <a16:creationId xmlns:a16="http://schemas.microsoft.com/office/drawing/2014/main" id="{9F4772AC-F3A5-4AFF-86E5-FB79B86BC3D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32717" y="-1"/>
            <a:ext cx="1459283" cy="145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
            <a:extLst>
              <a:ext uri="{FF2B5EF4-FFF2-40B4-BE49-F238E27FC236}">
                <a16:creationId xmlns:a16="http://schemas.microsoft.com/office/drawing/2014/main" id="{ADE71C04-DFEB-44A5-8612-39F97A46A3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0305" y="3429000"/>
            <a:ext cx="762001" cy="762001"/>
          </a:xfrm>
          <a:prstGeom prst="rect">
            <a:avLst/>
          </a:prstGeom>
        </p:spPr>
      </p:pic>
      <p:pic>
        <p:nvPicPr>
          <p:cNvPr id="7" name="Graphic 6">
            <a:extLst>
              <a:ext uri="{FF2B5EF4-FFF2-40B4-BE49-F238E27FC236}">
                <a16:creationId xmlns:a16="http://schemas.microsoft.com/office/drawing/2014/main" id="{4EE3F51A-5397-4F91-A5D5-959EA8A45D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7007" y="5355920"/>
            <a:ext cx="762000" cy="762000"/>
          </a:xfrm>
          <a:prstGeom prst="rect">
            <a:avLst/>
          </a:prstGeom>
        </p:spPr>
      </p:pic>
      <p:sp>
        <p:nvSpPr>
          <p:cNvPr id="8" name="Content Placeholder 2">
            <a:extLst>
              <a:ext uri="{FF2B5EF4-FFF2-40B4-BE49-F238E27FC236}">
                <a16:creationId xmlns:a16="http://schemas.microsoft.com/office/drawing/2014/main" id="{789A149C-9FD3-4C26-96F2-8318AD2109EA}"/>
              </a:ext>
            </a:extLst>
          </p:cNvPr>
          <p:cNvSpPr txBox="1">
            <a:spLocks/>
          </p:cNvSpPr>
          <p:nvPr/>
        </p:nvSpPr>
        <p:spPr>
          <a:xfrm>
            <a:off x="2016690" y="3234847"/>
            <a:ext cx="8073026" cy="2958317"/>
          </a:xfrm>
          <a:prstGeom prst="rect">
            <a:avLst/>
          </a:prstGeom>
        </p:spPr>
        <p:txBody>
          <a:bodyPr vert="horz" wrap="square" lIns="182880" tIns="146304" rIns="182880" bIns="146304" rtlCol="0">
            <a:normAutofit lnSpcReduction="10000"/>
          </a:bodyPr>
          <a:lstStyle>
            <a:lvl1pPr marL="0" marR="0" indent="0" algn="l" defTabSz="914362" rtl="0" eaLnBrk="1" fontAlgn="auto" latinLnBrk="0" hangingPunct="1">
              <a:lnSpc>
                <a:spcPct val="90000"/>
              </a:lnSpc>
              <a:spcBef>
                <a:spcPct val="20000"/>
              </a:spcBef>
              <a:spcAft>
                <a:spcPts val="1800"/>
              </a:spcAft>
              <a:buClrTx/>
              <a:buSzPct val="90000"/>
              <a:buFont typeface="Arial" pitchFamily="34" charset="0"/>
              <a:buNone/>
              <a:tabLst/>
              <a:defRPr sz="2667"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8575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2865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1440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14300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r>
              <a:rPr lang="en-US" dirty="0"/>
              <a:t>Storage is organized into buckets with globally unique names</a:t>
            </a:r>
          </a:p>
          <a:p>
            <a:pPr marL="742950" lvl="1" indent="-457200">
              <a:buFont typeface="Arial" pitchFamily="34" charset="0"/>
              <a:buChar char="•"/>
            </a:pPr>
            <a:r>
              <a:rPr lang="en-US" dirty="0"/>
              <a:t>Ensures there is a unique name for every bucket </a:t>
            </a:r>
            <a:r>
              <a:rPr lang="en-US" dirty="0">
                <a:sym typeface="Wingdings" panose="05000000000000000000" pitchFamily="2" charset="2"/>
              </a:rPr>
              <a:t></a:t>
            </a:r>
          </a:p>
          <a:p>
            <a:pPr marL="742950" lvl="1" indent="-457200">
              <a:buFont typeface="Arial" pitchFamily="34" charset="0"/>
              <a:buChar char="•"/>
            </a:pPr>
            <a:r>
              <a:rPr lang="en-US" dirty="0">
                <a:sym typeface="Wingdings" panose="05000000000000000000" pitchFamily="2" charset="2"/>
              </a:rPr>
              <a:t>But “</a:t>
            </a:r>
            <a:r>
              <a:rPr lang="en-US" dirty="0" err="1">
                <a:sym typeface="Wingdings" panose="05000000000000000000" pitchFamily="2" charset="2"/>
              </a:rPr>
              <a:t>MyBucket</a:t>
            </a:r>
            <a:r>
              <a:rPr lang="en-US" dirty="0">
                <a:sym typeface="Wingdings" panose="05000000000000000000" pitchFamily="2" charset="2"/>
              </a:rPr>
              <a:t>” is probably taken </a:t>
            </a:r>
            <a:endParaRPr lang="en-US" dirty="0"/>
          </a:p>
          <a:p>
            <a:pPr marL="457200" indent="-457200">
              <a:buFont typeface="Arial" panose="020B0604020202020204" pitchFamily="34" charset="0"/>
              <a:buChar char="•"/>
            </a:pPr>
            <a:r>
              <a:rPr lang="en-US" dirty="0"/>
              <a:t>Objects are stored in buckets</a:t>
            </a:r>
          </a:p>
          <a:p>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47329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500"/>
                                        <p:tgtEl>
                                          <p:spTgt spid="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500"/>
                                        <p:tgtEl>
                                          <p:spTgt spid="8">
                                            <p:txEl>
                                              <p:pRg st="3" end="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CLOUD COMPUTE</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fontScale="92500" lnSpcReduction="20000"/>
          </a:bodyPr>
          <a:lstStyle/>
          <a:p>
            <a:r>
              <a:rPr lang="en-US" dirty="0"/>
              <a:t>AWS Lambda is our name for serverless functions in the cloud</a:t>
            </a:r>
          </a:p>
          <a:p>
            <a:pPr marL="457200" indent="-457200">
              <a:buFont typeface="Arial" panose="020B0604020202020204" pitchFamily="34" charset="0"/>
              <a:buChar char="•"/>
            </a:pPr>
            <a:r>
              <a:rPr lang="en-US" b="1" dirty="0">
                <a:solidFill>
                  <a:schemeClr val="accent2"/>
                </a:solidFill>
              </a:rPr>
              <a:t>Serverless:</a:t>
            </a:r>
            <a:r>
              <a:rPr lang="en-US" dirty="0"/>
              <a:t> Run code without provisioning or managing infrastructure. Just upload code as a .zip file or container image</a:t>
            </a:r>
          </a:p>
          <a:p>
            <a:pPr marL="457200" indent="-457200">
              <a:buFont typeface="Arial" panose="020B0604020202020204" pitchFamily="34" charset="0"/>
              <a:buChar char="•"/>
            </a:pPr>
            <a:r>
              <a:rPr lang="en-US" b="1" dirty="0">
                <a:solidFill>
                  <a:schemeClr val="accent2"/>
                </a:solidFill>
              </a:rPr>
              <a:t>Scalable: </a:t>
            </a:r>
            <a:r>
              <a:rPr lang="en-US" dirty="0"/>
              <a:t>Automatically respond to code execution requests at any scale, from a dozen events per day to hundreds of thousands per second</a:t>
            </a:r>
          </a:p>
          <a:p>
            <a:pPr marL="457200" indent="-457200">
              <a:buFont typeface="Arial" panose="020B0604020202020204" pitchFamily="34" charset="0"/>
              <a:buChar char="•"/>
            </a:pPr>
            <a:r>
              <a:rPr lang="en-US" b="1" dirty="0">
                <a:solidFill>
                  <a:schemeClr val="accent2"/>
                </a:solidFill>
              </a:rPr>
              <a:t>Pay as you go:</a:t>
            </a:r>
            <a:r>
              <a:rPr lang="en-US" b="1" dirty="0"/>
              <a:t> </a:t>
            </a:r>
            <a:r>
              <a:rPr lang="en-US" dirty="0"/>
              <a:t>Save costs by paying only for the compute time you use—by per-millisecond—instead of provisioning infrastructure upfront for peak capacity</a:t>
            </a:r>
          </a:p>
          <a:p>
            <a:pPr marL="457200" indent="-457200">
              <a:buFont typeface="Arial" panose="020B0604020202020204" pitchFamily="34" charset="0"/>
              <a:buChar char="•"/>
            </a:pPr>
            <a:r>
              <a:rPr lang="en-US" b="1" dirty="0">
                <a:solidFill>
                  <a:schemeClr val="accent2"/>
                </a:solidFill>
              </a:rPr>
              <a:t>Caution:</a:t>
            </a:r>
            <a:r>
              <a:rPr lang="en-US" b="1" dirty="0"/>
              <a:t> </a:t>
            </a:r>
            <a:r>
              <a:rPr lang="en-US" dirty="0"/>
              <a:t>Not the same as lambdas in C++ or the Lambda Architecture in cloud programming</a:t>
            </a:r>
          </a:p>
          <a:p>
            <a:pPr marL="742950" lvl="1" indent="-457200">
              <a:buFont typeface="Arial" panose="020B0604020202020204" pitchFamily="34" charset="0"/>
              <a:buChar char="•"/>
            </a:pPr>
            <a:r>
              <a:rPr lang="en-US" dirty="0"/>
              <a:t>Apparently, there is only one letter in the Greek alphabet </a:t>
            </a:r>
            <a:r>
              <a:rPr lang="en-US" dirty="0">
                <a:sym typeface="Wingdings" panose="05000000000000000000" pitchFamily="2" charset="2"/>
              </a:rPr>
              <a:t></a:t>
            </a:r>
            <a:endParaRPr lang="en-US" dirty="0"/>
          </a:p>
          <a:p>
            <a:pPr marL="457200" indent="-457200">
              <a:buFont typeface="Arial" panose="020B0604020202020204" pitchFamily="34" charset="0"/>
              <a:buChar char="•"/>
            </a:pPr>
            <a:endParaRPr lang="en-US" b="1" dirty="0">
              <a:solidFill>
                <a:schemeClr val="accent2"/>
              </a:solidFill>
            </a:endParaRP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05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INVOCATION</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9"/>
            <a:ext cx="10164513" cy="5519005"/>
          </a:xfrm>
        </p:spPr>
        <p:txBody>
          <a:bodyPr>
            <a:normAutofit/>
          </a:bodyPr>
          <a:lstStyle/>
          <a:p>
            <a:r>
              <a:rPr lang="en-US" dirty="0"/>
              <a:t>Once you’ve uploaded a lambda function to the cloud, there are two ways to invoke it</a:t>
            </a:r>
          </a:p>
          <a:p>
            <a:pPr marL="742950" lvl="1" indent="-457200">
              <a:buFont typeface="Arial" panose="020B0604020202020204" pitchFamily="34" charset="0"/>
              <a:buChar char="•"/>
            </a:pPr>
            <a:r>
              <a:rPr lang="en-US" dirty="0">
                <a:solidFill>
                  <a:schemeClr val="accent2"/>
                </a:solidFill>
              </a:rPr>
              <a:t>Direct invocation:</a:t>
            </a:r>
            <a:r>
              <a:rPr lang="en-US" dirty="0"/>
              <a:t> SDK, URL, or in the console</a:t>
            </a:r>
            <a:endParaRPr lang="en-US" dirty="0">
              <a:solidFill>
                <a:schemeClr val="accent2"/>
              </a:solidFill>
            </a:endParaRPr>
          </a:p>
          <a:p>
            <a:pPr marL="742950" lvl="1" indent="-457200">
              <a:buFont typeface="Arial" panose="020B0604020202020204" pitchFamily="34" charset="0"/>
              <a:buChar char="•"/>
            </a:pPr>
            <a:r>
              <a:rPr lang="en-US" dirty="0">
                <a:solidFill>
                  <a:schemeClr val="accent2"/>
                </a:solidFill>
              </a:rPr>
              <a:t>Trigger:</a:t>
            </a:r>
            <a:r>
              <a:rPr lang="en-US" dirty="0"/>
              <a:t> Lambda is automatically invoked with an event, such as modification to an S3 bucket, SQS queue. There are many AWS services that can act as triggers for lambdas, allowing them to coordinate the services</a:t>
            </a:r>
          </a:p>
          <a:p>
            <a:pPr marL="74295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b="1" dirty="0">
              <a:solidFill>
                <a:schemeClr val="accent2"/>
              </a:solidFill>
            </a:endParaRP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52327B4F-5638-4A2F-B0F5-AE12984D9BED}"/>
              </a:ext>
            </a:extLst>
          </p:cNvPr>
          <p:cNvSpPr txBox="1">
            <a:spLocks noChangeArrowheads="1"/>
          </p:cNvSpPr>
          <p:nvPr/>
        </p:nvSpPr>
        <p:spPr bwMode="auto">
          <a:xfrm>
            <a:off x="1236252" y="424228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7" name="Graphic 6">
            <a:extLst>
              <a:ext uri="{FF2B5EF4-FFF2-40B4-BE49-F238E27FC236}">
                <a16:creationId xmlns:a16="http://schemas.microsoft.com/office/drawing/2014/main" id="{837323D8-D993-4FCC-BC24-1201C5035F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5276" y="3791544"/>
            <a:ext cx="457200" cy="457200"/>
          </a:xfrm>
          <a:prstGeom prst="rect">
            <a:avLst/>
          </a:prstGeom>
        </p:spPr>
      </p:pic>
      <p:pic>
        <p:nvPicPr>
          <p:cNvPr id="9" name="Graphic 8">
            <a:extLst>
              <a:ext uri="{FF2B5EF4-FFF2-40B4-BE49-F238E27FC236}">
                <a16:creationId xmlns:a16="http://schemas.microsoft.com/office/drawing/2014/main" id="{F88A73EF-570F-4191-A282-A33FA50F495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068585" y="3772690"/>
            <a:ext cx="475328" cy="47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A197A2E4-176A-4E5E-B74B-822C12836D48}"/>
              </a:ext>
            </a:extLst>
          </p:cNvPr>
          <p:cNvSpPr txBox="1">
            <a:spLocks noChangeArrowheads="1"/>
          </p:cNvSpPr>
          <p:nvPr/>
        </p:nvSpPr>
        <p:spPr bwMode="auto">
          <a:xfrm>
            <a:off x="2273907" y="4246431"/>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pic>
        <p:nvPicPr>
          <p:cNvPr id="11" name="Graphic 17">
            <a:extLst>
              <a:ext uri="{FF2B5EF4-FFF2-40B4-BE49-F238E27FC236}">
                <a16:creationId xmlns:a16="http://schemas.microsoft.com/office/drawing/2014/main" id="{C621290A-DF6E-4E14-B729-B7A4EC036C7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953827" y="3814945"/>
            <a:ext cx="475328" cy="475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E95B7400-0971-4497-9F5F-D966322619F0}"/>
              </a:ext>
            </a:extLst>
          </p:cNvPr>
          <p:cNvSpPr txBox="1">
            <a:spLocks noChangeArrowheads="1"/>
          </p:cNvSpPr>
          <p:nvPr/>
        </p:nvSpPr>
        <p:spPr bwMode="auto">
          <a:xfrm>
            <a:off x="4127959" y="429027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13" name="Graphic 21">
            <a:extLst>
              <a:ext uri="{FF2B5EF4-FFF2-40B4-BE49-F238E27FC236}">
                <a16:creationId xmlns:a16="http://schemas.microsoft.com/office/drawing/2014/main" id="{9D3BE6C3-3DBF-476C-B729-901589A9600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19953" y="3804389"/>
            <a:ext cx="507803" cy="50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C9FA265E-2167-4FCA-9ED1-EF84E42B60B9}"/>
              </a:ext>
            </a:extLst>
          </p:cNvPr>
          <p:cNvSpPr txBox="1">
            <a:spLocks noChangeArrowheads="1"/>
          </p:cNvSpPr>
          <p:nvPr/>
        </p:nvSpPr>
        <p:spPr bwMode="auto">
          <a:xfrm>
            <a:off x="5773584" y="433411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5" name="Graphic 19">
            <a:extLst>
              <a:ext uri="{FF2B5EF4-FFF2-40B4-BE49-F238E27FC236}">
                <a16:creationId xmlns:a16="http://schemas.microsoft.com/office/drawing/2014/main" id="{E55F92EE-17F4-4EC2-AC8E-21A6A0993DE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81068" y="3838835"/>
            <a:ext cx="507803" cy="507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a:extLst>
              <a:ext uri="{FF2B5EF4-FFF2-40B4-BE49-F238E27FC236}">
                <a16:creationId xmlns:a16="http://schemas.microsoft.com/office/drawing/2014/main" id="{F8C4785E-A6AE-4721-BB36-5E7F0526888C}"/>
              </a:ext>
            </a:extLst>
          </p:cNvPr>
          <p:cNvSpPr txBox="1">
            <a:spLocks noChangeArrowheads="1"/>
          </p:cNvSpPr>
          <p:nvPr/>
        </p:nvSpPr>
        <p:spPr bwMode="auto">
          <a:xfrm>
            <a:off x="7393895" y="4346639"/>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17" name="Graphic 19">
            <a:extLst>
              <a:ext uri="{FF2B5EF4-FFF2-40B4-BE49-F238E27FC236}">
                <a16:creationId xmlns:a16="http://schemas.microsoft.com/office/drawing/2014/main" id="{CEA33B0A-3044-49CC-963C-A282CD32FE1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701769" y="3854362"/>
            <a:ext cx="507804" cy="50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1">
            <a:extLst>
              <a:ext uri="{FF2B5EF4-FFF2-40B4-BE49-F238E27FC236}">
                <a16:creationId xmlns:a16="http://schemas.microsoft.com/office/drawing/2014/main" id="{A6BF07CA-19CC-4BA5-9FA4-96B0ED4461D9}"/>
              </a:ext>
            </a:extLst>
          </p:cNvPr>
          <p:cNvSpPr txBox="1">
            <a:spLocks noChangeArrowheads="1"/>
          </p:cNvSpPr>
          <p:nvPr/>
        </p:nvSpPr>
        <p:spPr bwMode="auto">
          <a:xfrm>
            <a:off x="8815596" y="4352902"/>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sp>
        <p:nvSpPr>
          <p:cNvPr id="19" name="TextBox 31">
            <a:extLst>
              <a:ext uri="{FF2B5EF4-FFF2-40B4-BE49-F238E27FC236}">
                <a16:creationId xmlns:a16="http://schemas.microsoft.com/office/drawing/2014/main" id="{589C9C65-C9EE-44B1-9541-47A729F9B1A7}"/>
              </a:ext>
            </a:extLst>
          </p:cNvPr>
          <p:cNvSpPr txBox="1">
            <a:spLocks noChangeArrowheads="1"/>
          </p:cNvSpPr>
          <p:nvPr/>
        </p:nvSpPr>
        <p:spPr bwMode="auto">
          <a:xfrm>
            <a:off x="10590756" y="4364828"/>
            <a:ext cx="13922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a:t>
            </a:r>
            <a:r>
              <a:rPr lang="en-US"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Cloudwatch</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Logs</a:t>
            </a:r>
          </a:p>
        </p:txBody>
      </p:sp>
      <p:pic>
        <p:nvPicPr>
          <p:cNvPr id="20" name="Graphic 19">
            <a:extLst>
              <a:ext uri="{FF2B5EF4-FFF2-40B4-BE49-F238E27FC236}">
                <a16:creationId xmlns:a16="http://schemas.microsoft.com/office/drawing/2014/main" id="{02EE31FD-5A28-4E45-A3B5-FDA068C1AFB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33372" y="3906068"/>
            <a:ext cx="457200" cy="457200"/>
          </a:xfrm>
          <a:prstGeom prst="rect">
            <a:avLst/>
          </a:prstGeom>
        </p:spPr>
      </p:pic>
      <p:pic>
        <p:nvPicPr>
          <p:cNvPr id="21" name="Graphic 21">
            <a:extLst>
              <a:ext uri="{FF2B5EF4-FFF2-40B4-BE49-F238E27FC236}">
                <a16:creationId xmlns:a16="http://schemas.microsoft.com/office/drawing/2014/main" id="{80F2A4C8-5EBC-49EF-BE02-1CD69A86AE1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44767" y="3772943"/>
            <a:ext cx="523591" cy="52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37E42F8-7DC9-4520-A4B6-A8F6A73CBB7D}"/>
              </a:ext>
            </a:extLst>
          </p:cNvPr>
          <p:cNvSpPr txBox="1">
            <a:spLocks noChangeArrowheads="1"/>
          </p:cNvSpPr>
          <p:nvPr/>
        </p:nvSpPr>
        <p:spPr bwMode="auto">
          <a:xfrm>
            <a:off x="-202945" y="4267768"/>
            <a:ext cx="2192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pic>
        <p:nvPicPr>
          <p:cNvPr id="23" name="Graphic 6">
            <a:extLst>
              <a:ext uri="{FF2B5EF4-FFF2-40B4-BE49-F238E27FC236}">
                <a16:creationId xmlns:a16="http://schemas.microsoft.com/office/drawing/2014/main" id="{6A54F51D-BD56-4C38-B848-E60945513735}"/>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582460" y="4758685"/>
            <a:ext cx="507027" cy="50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42643168-0FAF-45F4-8796-11571004507B}"/>
              </a:ext>
            </a:extLst>
          </p:cNvPr>
          <p:cNvSpPr txBox="1">
            <a:spLocks noChangeArrowheads="1"/>
          </p:cNvSpPr>
          <p:nvPr/>
        </p:nvSpPr>
        <p:spPr bwMode="auto">
          <a:xfrm>
            <a:off x="-326060" y="5283155"/>
            <a:ext cx="2451272" cy="27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tx2"/>
                </a:solidFill>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endParaRPr>
          </a:p>
        </p:txBody>
      </p:sp>
      <p:pic>
        <p:nvPicPr>
          <p:cNvPr id="25" name="Graphic 17">
            <a:extLst>
              <a:ext uri="{FF2B5EF4-FFF2-40B4-BE49-F238E27FC236}">
                <a16:creationId xmlns:a16="http://schemas.microsoft.com/office/drawing/2014/main" id="{5BE3FDFA-6C31-4D76-9BB8-4607FAB7EB40}"/>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775398" y="4719277"/>
            <a:ext cx="554286" cy="55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8071A706-DF07-4A03-A7AC-034F83D2867F}"/>
              </a:ext>
            </a:extLst>
          </p:cNvPr>
          <p:cNvSpPr txBox="1">
            <a:spLocks noChangeArrowheads="1"/>
          </p:cNvSpPr>
          <p:nvPr/>
        </p:nvSpPr>
        <p:spPr bwMode="auto">
          <a:xfrm>
            <a:off x="1018161" y="52735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Cognito</a:t>
            </a:r>
          </a:p>
        </p:txBody>
      </p:sp>
      <p:pic>
        <p:nvPicPr>
          <p:cNvPr id="27" name="Graphic 8">
            <a:extLst>
              <a:ext uri="{FF2B5EF4-FFF2-40B4-BE49-F238E27FC236}">
                <a16:creationId xmlns:a16="http://schemas.microsoft.com/office/drawing/2014/main" id="{CCD73E74-E3AD-4BDF-9CDD-B9AB732BEAB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987165" y="4727513"/>
            <a:ext cx="558575" cy="55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EE1CEFB-3770-475C-A261-E4182659B6BA}"/>
              </a:ext>
            </a:extLst>
          </p:cNvPr>
          <p:cNvSpPr txBox="1">
            <a:spLocks noChangeArrowheads="1"/>
          </p:cNvSpPr>
          <p:nvPr/>
        </p:nvSpPr>
        <p:spPr bwMode="auto">
          <a:xfrm>
            <a:off x="2107923" y="5286089"/>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29" name="TextBox 9">
            <a:extLst>
              <a:ext uri="{FF2B5EF4-FFF2-40B4-BE49-F238E27FC236}">
                <a16:creationId xmlns:a16="http://schemas.microsoft.com/office/drawing/2014/main" id="{D3856F76-CEBE-4827-8134-7B5B31D166D1}"/>
              </a:ext>
            </a:extLst>
          </p:cNvPr>
          <p:cNvSpPr txBox="1">
            <a:spLocks noChangeArrowheads="1"/>
          </p:cNvSpPr>
          <p:nvPr/>
        </p:nvSpPr>
        <p:spPr bwMode="auto">
          <a:xfrm>
            <a:off x="3269922" y="529861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Connect</a:t>
            </a:r>
          </a:p>
        </p:txBody>
      </p:sp>
      <p:pic>
        <p:nvPicPr>
          <p:cNvPr id="30" name="Graphic 17">
            <a:extLst>
              <a:ext uri="{FF2B5EF4-FFF2-40B4-BE49-F238E27FC236}">
                <a16:creationId xmlns:a16="http://schemas.microsoft.com/office/drawing/2014/main" id="{F7B3FC57-A1DF-4512-9223-14AAE617C2D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4099234" y="4746302"/>
            <a:ext cx="558575" cy="55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23">
            <a:extLst>
              <a:ext uri="{FF2B5EF4-FFF2-40B4-BE49-F238E27FC236}">
                <a16:creationId xmlns:a16="http://schemas.microsoft.com/office/drawing/2014/main" id="{CA9305E1-4813-43DE-AE6D-A595038D822E}"/>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5384254" y="4739895"/>
            <a:ext cx="550869" cy="550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2">
            <a:extLst>
              <a:ext uri="{FF2B5EF4-FFF2-40B4-BE49-F238E27FC236}">
                <a16:creationId xmlns:a16="http://schemas.microsoft.com/office/drawing/2014/main" id="{0A26F917-2DD2-4BB9-9A8E-FD0DF8BECEA7}"/>
              </a:ext>
            </a:extLst>
          </p:cNvPr>
          <p:cNvSpPr txBox="1">
            <a:spLocks noChangeArrowheads="1"/>
          </p:cNvSpPr>
          <p:nvPr/>
        </p:nvSpPr>
        <p:spPr bwMode="auto">
          <a:xfrm>
            <a:off x="4607039" y="5292352"/>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33" name="Graphic 19">
            <a:extLst>
              <a:ext uri="{FF2B5EF4-FFF2-40B4-BE49-F238E27FC236}">
                <a16:creationId xmlns:a16="http://schemas.microsoft.com/office/drawing/2014/main" id="{7A89430D-C691-4045-A28B-E0B6DF6D180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6634024" y="4739894"/>
            <a:ext cx="532081" cy="53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87B5C376-31FD-449A-9F21-4233B8059121}"/>
              </a:ext>
            </a:extLst>
          </p:cNvPr>
          <p:cNvSpPr txBox="1">
            <a:spLocks noChangeArrowheads="1"/>
          </p:cNvSpPr>
          <p:nvPr/>
        </p:nvSpPr>
        <p:spPr bwMode="auto">
          <a:xfrm>
            <a:off x="5814157" y="52735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 Amazon EFS</a:t>
            </a:r>
          </a:p>
        </p:txBody>
      </p:sp>
      <p:pic>
        <p:nvPicPr>
          <p:cNvPr id="37" name="Graphic 6">
            <a:extLst>
              <a:ext uri="{FF2B5EF4-FFF2-40B4-BE49-F238E27FC236}">
                <a16:creationId xmlns:a16="http://schemas.microsoft.com/office/drawing/2014/main" id="{0FB6D339-9C2C-4A93-8208-ABA63BAE8EFA}"/>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8113559" y="4739894"/>
            <a:ext cx="541520" cy="54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2">
            <a:extLst>
              <a:ext uri="{FF2B5EF4-FFF2-40B4-BE49-F238E27FC236}">
                <a16:creationId xmlns:a16="http://schemas.microsoft.com/office/drawing/2014/main" id="{B23B824A-C094-40E4-AFAF-4839BC7598C3}"/>
              </a:ext>
            </a:extLst>
          </p:cNvPr>
          <p:cNvSpPr txBox="1">
            <a:spLocks noChangeArrowheads="1"/>
          </p:cNvSpPr>
          <p:nvPr/>
        </p:nvSpPr>
        <p:spPr bwMode="auto">
          <a:xfrm>
            <a:off x="7187395" y="5279826"/>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FFFFFF"/>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41" name="Graphic 22">
            <a:extLst>
              <a:ext uri="{FF2B5EF4-FFF2-40B4-BE49-F238E27FC236}">
                <a16:creationId xmlns:a16="http://schemas.microsoft.com/office/drawing/2014/main" id="{A59F99EB-7D23-445E-A121-A4C8005398FD}"/>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431882" y="4758685"/>
            <a:ext cx="527404" cy="52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62E2650-60B1-4258-ADD0-958B8FFCA631}"/>
              </a:ext>
            </a:extLst>
          </p:cNvPr>
          <p:cNvSpPr txBox="1">
            <a:spLocks noChangeArrowheads="1"/>
          </p:cNvSpPr>
          <p:nvPr/>
        </p:nvSpPr>
        <p:spPr bwMode="auto">
          <a:xfrm>
            <a:off x="8670578" y="528608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FFFFFF"/>
                </a:solidFill>
                <a:latin typeface="Arial" panose="020B0604020202020204" pitchFamily="34" charset="0"/>
                <a:ea typeface="Amazon Ember" panose="020B0603020204020204" pitchFamily="34" charset="0"/>
                <a:cs typeface="Arial" panose="020B0604020202020204" pitchFamily="34" charset="0"/>
              </a:rPr>
              <a:t>AWS IoT Events</a:t>
            </a:r>
          </a:p>
        </p:txBody>
      </p:sp>
      <p:pic>
        <p:nvPicPr>
          <p:cNvPr id="45" name="Graphic 24">
            <a:extLst>
              <a:ext uri="{FF2B5EF4-FFF2-40B4-BE49-F238E27FC236}">
                <a16:creationId xmlns:a16="http://schemas.microsoft.com/office/drawing/2014/main" id="{38B0A784-FE24-43EE-BE27-AC70C8222094}"/>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667058" y="4764948"/>
            <a:ext cx="527404" cy="52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9">
            <a:extLst>
              <a:ext uri="{FF2B5EF4-FFF2-40B4-BE49-F238E27FC236}">
                <a16:creationId xmlns:a16="http://schemas.microsoft.com/office/drawing/2014/main" id="{28792878-790D-4857-9BA1-AA53D858CCB7}"/>
              </a:ext>
            </a:extLst>
          </p:cNvPr>
          <p:cNvSpPr txBox="1">
            <a:spLocks noChangeArrowheads="1"/>
          </p:cNvSpPr>
          <p:nvPr/>
        </p:nvSpPr>
        <p:spPr bwMode="auto">
          <a:xfrm>
            <a:off x="9836388" y="529758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FFFFFF"/>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48"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671403" y="5811762"/>
            <a:ext cx="526676" cy="52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189459" y="634002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Lex</a:t>
            </a:r>
          </a:p>
        </p:txBody>
      </p:sp>
      <p:pic>
        <p:nvPicPr>
          <p:cNvPr id="52"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664278" y="5819612"/>
            <a:ext cx="541809" cy="54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905865" y="6361422"/>
            <a:ext cx="22018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MQ</a:t>
            </a:r>
          </a:p>
        </p:txBody>
      </p:sp>
      <p:pic>
        <p:nvPicPr>
          <p:cNvPr id="61"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2921113" y="5831496"/>
            <a:ext cx="566322" cy="56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2062064" y="6406696"/>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Simple Email </a:t>
            </a:r>
            <a:b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b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65"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4629247" y="5826265"/>
            <a:ext cx="566322" cy="56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3825385" y="63941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6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6363152" y="5843071"/>
            <a:ext cx="566322" cy="56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5549089" y="6410980"/>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73"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7530735" y="5843071"/>
            <a:ext cx="566322" cy="56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6799656" y="6488477"/>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Amazon S3</a:t>
            </a:r>
          </a:p>
        </p:txBody>
      </p:sp>
      <p:sp>
        <p:nvSpPr>
          <p:cNvPr id="7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130308" y="6415152"/>
            <a:ext cx="11904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S3 Batch</a:t>
            </a:r>
          </a:p>
        </p:txBody>
      </p:sp>
      <p:pic>
        <p:nvPicPr>
          <p:cNvPr id="78" name="Graphic 173101">
            <a:extLst>
              <a:ext uri="{FF2B5EF4-FFF2-40B4-BE49-F238E27FC236}">
                <a16:creationId xmlns:a16="http://schemas.microsoft.com/office/drawing/2014/main" id="{4E55F79D-D2C4-7E45-630F-1D112AC3C8E7}"/>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8453037" y="5880866"/>
            <a:ext cx="457200" cy="457200"/>
          </a:xfrm>
          <a:prstGeom prst="rect">
            <a:avLst/>
          </a:prstGeom>
        </p:spPr>
      </p:pic>
      <p:pic>
        <p:nvPicPr>
          <p:cNvPr id="81"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53">
            <a:extLst>
              <a:ext uri="{96DAC541-7B7A-43D3-8B79-37D633B846F1}">
                <asvg:svgBlip xmlns:asvg="http://schemas.microsoft.com/office/drawing/2016/SVG/main" r:embed="rId54"/>
              </a:ext>
            </a:extLst>
          </a:blip>
          <a:srcRect/>
          <a:stretch/>
        </p:blipFill>
        <p:spPr bwMode="auto">
          <a:xfrm>
            <a:off x="9612633" y="5854922"/>
            <a:ext cx="539109" cy="5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8757242" y="6450858"/>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Secrets Manager</a:t>
            </a:r>
          </a:p>
        </p:txBody>
      </p:sp>
      <p:pic>
        <p:nvPicPr>
          <p:cNvPr id="85"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55">
            <a:extLst>
              <a:ext uri="{96DAC541-7B7A-43D3-8B79-37D633B846F1}">
                <asvg:svgBlip xmlns:asvg="http://schemas.microsoft.com/office/drawing/2016/SVG/main" r:embed="rId56"/>
              </a:ext>
            </a:extLst>
          </a:blip>
          <a:srcRect/>
          <a:stretch/>
        </p:blipFill>
        <p:spPr bwMode="auto">
          <a:xfrm>
            <a:off x="10926796" y="5863129"/>
            <a:ext cx="535279" cy="53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10088867" y="639999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AWS X-Ray</a:t>
            </a:r>
          </a:p>
        </p:txBody>
      </p:sp>
    </p:spTree>
    <p:extLst>
      <p:ext uri="{BB962C8B-B14F-4D97-AF65-F5344CB8AC3E}">
        <p14:creationId xmlns:p14="http://schemas.microsoft.com/office/powerpoint/2010/main" val="10744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fade">
                                      <p:cBhvr>
                                        <p:cTn id="85" dur="500"/>
                                        <p:tgtEl>
                                          <p:spTgt spid="30"/>
                                        </p:tgtEl>
                                      </p:cBhvr>
                                    </p:animEffect>
                                  </p:childTnLst>
                                </p:cTn>
                              </p:par>
                              <p:par>
                                <p:cTn id="86" presetID="10" presetClass="entr" presetSubtype="0" fill="hold"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par>
                                <p:cTn id="92" presetID="10" presetClass="entr" presetSubtype="0" fill="hold"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500"/>
                                        <p:tgtEl>
                                          <p:spTgt spid="42"/>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fade">
                                      <p:cBhvr>
                                        <p:cTn id="121" dur="500"/>
                                        <p:tgtEl>
                                          <p:spTgt spid="5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fade">
                                      <p:cBhvr>
                                        <p:cTn id="124" dur="500"/>
                                        <p:tgtEl>
                                          <p:spTgt spid="53"/>
                                        </p:tgtEl>
                                      </p:cBhvr>
                                    </p:animEffect>
                                  </p:childTnLst>
                                </p:cTn>
                              </p:par>
                              <p:par>
                                <p:cTn id="125" presetID="10" presetClass="entr" presetSubtype="0" fill="hold"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par>
                                <p:cTn id="131" presetID="10" presetClass="entr" presetSubtype="0" fill="hold" nodeType="with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fade">
                                      <p:cBhvr>
                                        <p:cTn id="133" dur="500"/>
                                        <p:tgtEl>
                                          <p:spTgt spid="6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6"/>
                                        </p:tgtEl>
                                        <p:attrNameLst>
                                          <p:attrName>style.visibility</p:attrName>
                                        </p:attrNameLst>
                                      </p:cBhvr>
                                      <p:to>
                                        <p:strVal val="visible"/>
                                      </p:to>
                                    </p:set>
                                    <p:animEffect transition="in" filter="fade">
                                      <p:cBhvr>
                                        <p:cTn id="136" dur="500"/>
                                        <p:tgtEl>
                                          <p:spTgt spid="66"/>
                                        </p:tgtEl>
                                      </p:cBhvr>
                                    </p:animEffect>
                                  </p:childTnLst>
                                </p:cTn>
                              </p:par>
                              <p:par>
                                <p:cTn id="137" presetID="10" presetClass="entr" presetSubtype="0" fill="hold" nodeType="withEffect">
                                  <p:stCondLst>
                                    <p:cond delay="0"/>
                                  </p:stCondLst>
                                  <p:childTnLst>
                                    <p:set>
                                      <p:cBhvr>
                                        <p:cTn id="138" dur="1" fill="hold">
                                          <p:stCondLst>
                                            <p:cond delay="0"/>
                                          </p:stCondLst>
                                        </p:cTn>
                                        <p:tgtEl>
                                          <p:spTgt spid="69"/>
                                        </p:tgtEl>
                                        <p:attrNameLst>
                                          <p:attrName>style.visibility</p:attrName>
                                        </p:attrNameLst>
                                      </p:cBhvr>
                                      <p:to>
                                        <p:strVal val="visible"/>
                                      </p:to>
                                    </p:set>
                                    <p:animEffect transition="in" filter="fade">
                                      <p:cBhvr>
                                        <p:cTn id="139" dur="500"/>
                                        <p:tgtEl>
                                          <p:spTgt spid="6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0"/>
                                        </p:tgtEl>
                                        <p:attrNameLst>
                                          <p:attrName>style.visibility</p:attrName>
                                        </p:attrNameLst>
                                      </p:cBhvr>
                                      <p:to>
                                        <p:strVal val="visible"/>
                                      </p:to>
                                    </p:set>
                                    <p:animEffect transition="in" filter="fade">
                                      <p:cBhvr>
                                        <p:cTn id="142" dur="500"/>
                                        <p:tgtEl>
                                          <p:spTgt spid="70"/>
                                        </p:tgtEl>
                                      </p:cBhvr>
                                    </p:animEffect>
                                  </p:childTnLst>
                                </p:cTn>
                              </p:par>
                              <p:par>
                                <p:cTn id="143" presetID="10" presetClass="entr" presetSubtype="0" fill="hold"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4"/>
                                        </p:tgtEl>
                                        <p:attrNameLst>
                                          <p:attrName>style.visibility</p:attrName>
                                        </p:attrNameLst>
                                      </p:cBhvr>
                                      <p:to>
                                        <p:strVal val="visible"/>
                                      </p:to>
                                    </p:set>
                                    <p:animEffect transition="in" filter="fade">
                                      <p:cBhvr>
                                        <p:cTn id="148" dur="500"/>
                                        <p:tgtEl>
                                          <p:spTgt spid="7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77"/>
                                        </p:tgtEl>
                                        <p:attrNameLst>
                                          <p:attrName>style.visibility</p:attrName>
                                        </p:attrNameLst>
                                      </p:cBhvr>
                                      <p:to>
                                        <p:strVal val="visible"/>
                                      </p:to>
                                    </p:set>
                                    <p:animEffect transition="in" filter="fade">
                                      <p:cBhvr>
                                        <p:cTn id="151" dur="500"/>
                                        <p:tgtEl>
                                          <p:spTgt spid="77"/>
                                        </p:tgtEl>
                                      </p:cBhvr>
                                    </p:animEffect>
                                  </p:childTnLst>
                                </p:cTn>
                              </p:par>
                              <p:par>
                                <p:cTn id="152" presetID="10" presetClass="entr" presetSubtype="0" fill="hold" nodeType="withEffect">
                                  <p:stCondLst>
                                    <p:cond delay="0"/>
                                  </p:stCondLst>
                                  <p:childTnLst>
                                    <p:set>
                                      <p:cBhvr>
                                        <p:cTn id="153" dur="1" fill="hold">
                                          <p:stCondLst>
                                            <p:cond delay="0"/>
                                          </p:stCondLst>
                                        </p:cTn>
                                        <p:tgtEl>
                                          <p:spTgt spid="78"/>
                                        </p:tgtEl>
                                        <p:attrNameLst>
                                          <p:attrName>style.visibility</p:attrName>
                                        </p:attrNameLst>
                                      </p:cBhvr>
                                      <p:to>
                                        <p:strVal val="visible"/>
                                      </p:to>
                                    </p:set>
                                    <p:animEffect transition="in" filter="fade">
                                      <p:cBhvr>
                                        <p:cTn id="154" dur="500"/>
                                        <p:tgtEl>
                                          <p:spTgt spid="78"/>
                                        </p:tgtEl>
                                      </p:cBhvr>
                                    </p:animEffect>
                                  </p:childTnLst>
                                </p:cTn>
                              </p:par>
                              <p:par>
                                <p:cTn id="155" presetID="10" presetClass="entr" presetSubtype="0" fill="hold"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nodeType="withEffect">
                                  <p:stCondLst>
                                    <p:cond delay="0"/>
                                  </p:stCondLst>
                                  <p:childTnLst>
                                    <p:set>
                                      <p:cBhvr>
                                        <p:cTn id="162" dur="1" fill="hold">
                                          <p:stCondLst>
                                            <p:cond delay="0"/>
                                          </p:stCondLst>
                                        </p:cTn>
                                        <p:tgtEl>
                                          <p:spTgt spid="85"/>
                                        </p:tgtEl>
                                        <p:attrNameLst>
                                          <p:attrName>style.visibility</p:attrName>
                                        </p:attrNameLst>
                                      </p:cBhvr>
                                      <p:to>
                                        <p:strVal val="visible"/>
                                      </p:to>
                                    </p:set>
                                    <p:animEffect transition="in" filter="fade">
                                      <p:cBhvr>
                                        <p:cTn id="163" dur="500"/>
                                        <p:tgtEl>
                                          <p:spTgt spid="8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6"/>
                                        </p:tgtEl>
                                        <p:attrNameLst>
                                          <p:attrName>style.visibility</p:attrName>
                                        </p:attrNameLst>
                                      </p:cBhvr>
                                      <p:to>
                                        <p:strVal val="visible"/>
                                      </p:to>
                                    </p:set>
                                    <p:animEffect transition="in" filter="fade">
                                      <p:cBhvr>
                                        <p:cTn id="166" dur="500"/>
                                        <p:tgtEl>
                                          <p:spTgt spid="86"/>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4"/>
                                        </p:tgtEl>
                                        <p:attrNameLst>
                                          <p:attrName>style.visibility</p:attrName>
                                        </p:attrNameLst>
                                      </p:cBhvr>
                                      <p:to>
                                        <p:strVal val="visible"/>
                                      </p:to>
                                    </p:set>
                                    <p:animEffect transition="in" filter="fade">
                                      <p:cBhvr>
                                        <p:cTn id="169" dur="500"/>
                                        <p:tgtEl>
                                          <p:spTgt spid="2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2"/>
                                        </p:tgtEl>
                                        <p:attrNameLst>
                                          <p:attrName>style.visibility</p:attrName>
                                        </p:attrNameLst>
                                      </p:cBhvr>
                                      <p:to>
                                        <p:strVal val="visible"/>
                                      </p:to>
                                    </p:set>
                                    <p:animEffect transition="in" filter="fade">
                                      <p:cBhvr>
                                        <p:cTn id="172" dur="500"/>
                                        <p:tgtEl>
                                          <p:spTgt spid="2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9"/>
                                        </p:tgtEl>
                                        <p:attrNameLst>
                                          <p:attrName>style.visibility</p:attrName>
                                        </p:attrNameLst>
                                      </p:cBhvr>
                                      <p:to>
                                        <p:strVal val="visible"/>
                                      </p:to>
                                    </p:set>
                                    <p:animEffect transition="in" filter="fade">
                                      <p:cBhvr>
                                        <p:cTn id="17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4" grpId="0"/>
      <p:bldP spid="16" grpId="0"/>
      <p:bldP spid="18" grpId="0"/>
      <p:bldP spid="19" grpId="0"/>
      <p:bldP spid="22" grpId="0"/>
      <p:bldP spid="24" grpId="0"/>
      <p:bldP spid="26" grpId="0"/>
      <p:bldP spid="28" grpId="0"/>
      <p:bldP spid="29" grpId="0"/>
      <p:bldP spid="32" grpId="0"/>
      <p:bldP spid="34" grpId="0"/>
      <p:bldP spid="38" grpId="0"/>
      <p:bldP spid="42" grpId="0"/>
      <p:bldP spid="46" grpId="0"/>
      <p:bldP spid="49" grpId="0"/>
      <p:bldP spid="53" grpId="0"/>
      <p:bldP spid="62" grpId="0"/>
      <p:bldP spid="66" grpId="0"/>
      <p:bldP spid="70" grpId="0"/>
      <p:bldP spid="74" grpId="0"/>
      <p:bldP spid="77" grpId="0"/>
      <p:bldP spid="82" grpId="0"/>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ARGUMENT</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r>
              <a:rPr lang="en-US" b="1" dirty="0"/>
              <a:t>What argument is passed to a lambda?</a:t>
            </a:r>
          </a:p>
          <a:p>
            <a:pPr marL="457200" indent="-457200">
              <a:buFont typeface="Arial" panose="020B0604020202020204" pitchFamily="34" charset="0"/>
              <a:buChar char="•"/>
            </a:pPr>
            <a:r>
              <a:rPr lang="en-US" b="1" dirty="0">
                <a:solidFill>
                  <a:schemeClr val="accent2"/>
                </a:solidFill>
              </a:rPr>
              <a:t>Direct Invocation: </a:t>
            </a:r>
            <a:r>
              <a:rPr lang="en-US" dirty="0"/>
              <a:t>JSON map of arguments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b="1" dirty="0">
              <a:solidFill>
                <a:srgbClr val="FFC000"/>
              </a:solidFill>
            </a:endParaRPr>
          </a:p>
          <a:p>
            <a:pPr marL="457200" indent="-457200">
              <a:buFont typeface="Arial" panose="020B0604020202020204" pitchFamily="34" charset="0"/>
              <a:buChar char="•"/>
            </a:pPr>
            <a:r>
              <a:rPr lang="en-US" b="1" dirty="0">
                <a:solidFill>
                  <a:srgbClr val="FFC000"/>
                </a:solidFill>
              </a:rPr>
              <a:t>Trigger: </a:t>
            </a:r>
            <a:r>
              <a:rPr lang="en-US" dirty="0"/>
              <a:t>JSON describing the event</a:t>
            </a:r>
            <a:endParaRPr lang="en-US" dirty="0">
              <a:solidFill>
                <a:srgbClr val="FFC000"/>
              </a:solidFill>
            </a:endParaRPr>
          </a:p>
          <a:p>
            <a:pPr marL="742950" lvl="1" indent="-457200">
              <a:buFont typeface="Arial" panose="020B0604020202020204" pitchFamily="34" charset="0"/>
              <a:buChar char="•"/>
            </a:pPr>
            <a:r>
              <a:rPr lang="en-US" dirty="0"/>
              <a:t>An S3 put has many fields like </a:t>
            </a:r>
            <a:r>
              <a:rPr lang="en-US" dirty="0" err="1"/>
              <a:t>eventSource</a:t>
            </a:r>
            <a:r>
              <a:rPr lang="en-US" dirty="0"/>
              <a:t>, </a:t>
            </a:r>
            <a:r>
              <a:rPr lang="en-US" dirty="0" err="1"/>
              <a:t>awsRegion</a:t>
            </a:r>
            <a:r>
              <a:rPr lang="en-US" dirty="0"/>
              <a:t>, </a:t>
            </a:r>
            <a:r>
              <a:rPr lang="en-US" dirty="0" err="1"/>
              <a:t>eventTime</a:t>
            </a:r>
            <a:r>
              <a:rPr lang="en-US" dirty="0"/>
              <a:t>, bucket identifiers, etc.</a:t>
            </a:r>
          </a:p>
          <a:p>
            <a:pPr marL="742950" lvl="1" indent="-457200">
              <a:buFont typeface="Arial" panose="020B0604020202020204" pitchFamily="34" charset="0"/>
              <a:buChar char="•"/>
            </a:pPr>
            <a:r>
              <a:rPr lang="en-US" dirty="0"/>
              <a:t>See </a:t>
            </a:r>
            <a:r>
              <a:rPr lang="en-US" dirty="0">
                <a:hlinkClick r:id="rId3"/>
              </a:rPr>
              <a:t>https://docs.aws.amazon.com/AmazonS3/latest/userguide/notification-content-structure.html</a:t>
            </a:r>
            <a:r>
              <a:rPr lang="en-US" dirty="0"/>
              <a:t> for a complete S3 put</a:t>
            </a:r>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2B4B5F7-5E10-4B0B-8B19-81AE76ABFFDD}"/>
              </a:ext>
            </a:extLst>
          </p:cNvPr>
          <p:cNvSpPr txBox="1"/>
          <p:nvPr/>
        </p:nvSpPr>
        <p:spPr>
          <a:xfrm>
            <a:off x="1177446" y="2542784"/>
            <a:ext cx="5580347" cy="664797"/>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b="0" dirty="0">
                <a:solidFill>
                  <a:srgbClr val="000000"/>
                </a:solidFill>
                <a:effectLst/>
                <a:latin typeface="Consolas" panose="020B0609020204030204" pitchFamily="49" charset="0"/>
              </a:rPr>
              <a:t>{ </a:t>
            </a:r>
            <a:r>
              <a:rPr lang="en-US" sz="2400" b="0" dirty="0">
                <a:solidFill>
                  <a:srgbClr val="005CC5"/>
                </a:solidFill>
                <a:effectLst/>
                <a:latin typeface="Consolas" panose="020B0609020204030204" pitchFamily="49" charset="0"/>
              </a:rPr>
              <a:t>"word"</a:t>
            </a:r>
            <a:r>
              <a:rPr lang="en-US" sz="2400" b="0" dirty="0">
                <a:solidFill>
                  <a:srgbClr val="000000"/>
                </a:solidFill>
                <a:effectLst/>
                <a:latin typeface="Consolas" panose="020B0609020204030204" pitchFamily="49" charset="0"/>
              </a:rPr>
              <a:t> : </a:t>
            </a:r>
            <a:r>
              <a:rPr lang="en-US" sz="2400" b="0" dirty="0">
                <a:solidFill>
                  <a:srgbClr val="032F62"/>
                </a:solidFill>
                <a:effectLst/>
                <a:latin typeface="Consolas" panose="020B0609020204030204" pitchFamily="49" charset="0"/>
              </a:rPr>
              <a:t>"foo"</a:t>
            </a:r>
            <a:r>
              <a:rPr lang="en-US" sz="2400" b="0" dirty="0">
                <a:solidFill>
                  <a:srgbClr val="000000"/>
                </a:solidFill>
                <a:effectLst/>
                <a:latin typeface="Consolas" panose="020B0609020204030204" pitchFamily="49" charset="0"/>
              </a:rPr>
              <a:t>, </a:t>
            </a:r>
            <a:r>
              <a:rPr lang="en-US" sz="2400" b="0" dirty="0">
                <a:solidFill>
                  <a:srgbClr val="005CC5"/>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05CC5"/>
                </a:solidFill>
                <a:effectLst/>
                <a:latin typeface="Consolas" panose="020B0609020204030204" pitchFamily="49" charset="0"/>
              </a:rPr>
              <a:t>7</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01244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17A37-3F3D-4BE5-AF91-8640FE50301D}"/>
              </a:ext>
            </a:extLst>
          </p:cNvPr>
          <p:cNvSpPr>
            <a:spLocks noGrp="1"/>
          </p:cNvSpPr>
          <p:nvPr>
            <p:ph type="title"/>
          </p:nvPr>
        </p:nvSpPr>
        <p:spPr>
          <a:xfrm>
            <a:off x="269875" y="2870811"/>
            <a:ext cx="11416909" cy="987963"/>
          </a:xfrm>
        </p:spPr>
        <p:txBody>
          <a:bodyPr/>
          <a:lstStyle/>
          <a:p>
            <a:r>
              <a:rPr lang="en-US" dirty="0"/>
              <a:t>Using the Cloud in C++ (traditional)</a:t>
            </a:r>
          </a:p>
        </p:txBody>
      </p:sp>
    </p:spTree>
    <p:extLst>
      <p:ext uri="{BB962C8B-B14F-4D97-AF65-F5344CB8AC3E}">
        <p14:creationId xmlns:p14="http://schemas.microsoft.com/office/powerpoint/2010/main" val="405730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AWS SDK FOR C++</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dirty="0"/>
              <a:t>AWS has an SDK for C++</a:t>
            </a:r>
          </a:p>
          <a:p>
            <a:pPr marL="457200" indent="-457200">
              <a:buFont typeface="Arial" panose="020B0604020202020204" pitchFamily="34" charset="0"/>
              <a:buChar char="•"/>
            </a:pPr>
            <a:r>
              <a:rPr lang="en-US" dirty="0"/>
              <a:t>AWS uses Smithy descriptions of AWS services to generate SDKs for many programming languages on a continuous basis</a:t>
            </a:r>
          </a:p>
          <a:p>
            <a:pPr marL="742950" lvl="1" indent="-457200">
              <a:buFont typeface="Arial" panose="020B0604020202020204" pitchFamily="34" charset="0"/>
              <a:buChar char="•"/>
            </a:pPr>
            <a:r>
              <a:rPr lang="en-US" dirty="0">
                <a:solidFill>
                  <a:schemeClr val="accent2"/>
                </a:solidFill>
              </a:rPr>
              <a:t>Smithy</a:t>
            </a:r>
            <a:r>
              <a:rPr lang="en-US" dirty="0"/>
              <a:t> (</a:t>
            </a:r>
            <a:r>
              <a:rPr lang="en-US" dirty="0">
                <a:hlinkClick r:id="rId3"/>
              </a:rPr>
              <a:t>https://smithy.io</a:t>
            </a:r>
            <a:r>
              <a:rPr lang="en-US" dirty="0"/>
              <a:t>) is an open source language for defining services and SDKs</a:t>
            </a:r>
          </a:p>
          <a:p>
            <a:pPr marL="457200" indent="-457200">
              <a:buFont typeface="Arial" panose="020B0604020202020204" pitchFamily="34" charset="0"/>
              <a:buChar char="•"/>
            </a:pPr>
            <a:r>
              <a:rPr lang="en-US" dirty="0"/>
              <a:t>This enables the AWS SDK for C++ to have </a:t>
            </a:r>
            <a:r>
              <a:rPr lang="en-US" dirty="0">
                <a:solidFill>
                  <a:schemeClr val="accent2"/>
                </a:solidFill>
              </a:rPr>
              <a:t>complete, up-to-date coverage </a:t>
            </a:r>
            <a:r>
              <a:rPr lang="en-US" dirty="0"/>
              <a:t>of AWS services</a:t>
            </a:r>
          </a:p>
          <a:p>
            <a:pPr marL="457200" indent="-457200">
              <a:buFont typeface="Arial" panose="020B0604020202020204" pitchFamily="34" charset="0"/>
              <a:buChar char="•"/>
            </a:pPr>
            <a:r>
              <a:rPr lang="en-US" dirty="0"/>
              <a:t>Hundreds of services, each with large feature sets</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598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AWS SDK FOR C++</a:t>
            </a:r>
            <a:r>
              <a:rPr lang="en-US"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 </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LAMBDA AND S3</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dirty="0"/>
              <a:t>The SDK leverages many modern C++ features, with smart pointers and an Aws::Outcome class that anticipates std::expected</a:t>
            </a:r>
          </a:p>
          <a:p>
            <a:pPr marL="457200" indent="-457200">
              <a:buFont typeface="Arial" panose="020B0604020202020204" pitchFamily="34" charset="0"/>
              <a:buChar char="•"/>
            </a:pPr>
            <a:r>
              <a:rPr lang="en-US" dirty="0"/>
              <a:t>As a programmer, you have complete control over the invocation of the S3 operation and the JSON used to pass arguments and returns to the lambda</a:t>
            </a:r>
          </a:p>
          <a:p>
            <a:endParaRPr lang="en-US" dirty="0"/>
          </a:p>
          <a:p>
            <a:pPr marL="457200" indent="-457200">
              <a:buFont typeface="Arial" panose="020B0604020202020204" pitchFamily="34" charset="0"/>
              <a:buChar char="•"/>
            </a:pPr>
            <a:endParaRPr lang="en-US" dirty="0"/>
          </a:p>
          <a:p>
            <a:pPr marL="742950" lvl="1" indent="-457200">
              <a:buFont typeface="Arial" panose="020B0604020202020204" pitchFamily="34" charset="0"/>
              <a:buChar char="•"/>
            </a:pPr>
            <a:endParaRPr lang="en-US" dirty="0"/>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6460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AWS SDK FOR C++</a:t>
            </a:r>
            <a:r>
              <a:rPr lang="en-US"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 //</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LAMBDA AND S3</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fontScale="85000" lnSpcReduction="10000"/>
          </a:bodyPr>
          <a:lstStyle/>
          <a:p>
            <a:r>
              <a:rPr lang="en-US" dirty="0"/>
              <a:t>What does programming the cloud with these SDKs look like?</a:t>
            </a:r>
          </a:p>
          <a:p>
            <a:pPr marL="457200" indent="-457200">
              <a:buFont typeface="Arial" panose="020B0604020202020204" pitchFamily="34" charset="0"/>
              <a:buChar char="•"/>
            </a:pPr>
            <a:r>
              <a:rPr lang="en-US" dirty="0"/>
              <a:t>Let’s take a look at how you would put an object into S3</a:t>
            </a:r>
          </a:p>
          <a:p>
            <a:pPr marL="742950" lvl="1" indent="-457200">
              <a:buFont typeface="Arial" panose="020B0604020202020204" pitchFamily="34" charset="0"/>
              <a:buChar char="•"/>
            </a:pPr>
            <a:r>
              <a:rPr lang="en-US" dirty="0">
                <a:hlinkClick r:id="rId3"/>
              </a:rPr>
              <a:t>https://github.com/awsdocs/aws-doc-sdk-examples/blob/main/cpp/example_code/s3/put_object.cpp</a:t>
            </a:r>
            <a:endParaRPr lang="en-US" dirty="0"/>
          </a:p>
          <a:p>
            <a:pPr marL="457200" indent="-457200">
              <a:buFont typeface="Arial" panose="020B0604020202020204" pitchFamily="34" charset="0"/>
              <a:buChar char="•"/>
            </a:pPr>
            <a:r>
              <a:rPr lang="en-US" dirty="0"/>
              <a:t>How you would write a lambda function that increments its argument</a:t>
            </a:r>
          </a:p>
          <a:p>
            <a:pPr marL="742950" lvl="1" indent="-457200">
              <a:buFont typeface="Arial" panose="020B0604020202020204" pitchFamily="34" charset="0"/>
              <a:buChar char="•"/>
            </a:pPr>
            <a:r>
              <a:rPr lang="en-US" dirty="0">
                <a:hlinkClick r:id="rId4"/>
              </a:rPr>
              <a:t>https://github.com/awsdocs/aws-doc-sdk-examples/blob/main/cpp/example_code/lambda/cpp_lambda/increment/main.cpp</a:t>
            </a:r>
            <a:r>
              <a:rPr lang="en-US" dirty="0"/>
              <a:t> </a:t>
            </a:r>
          </a:p>
          <a:p>
            <a:pPr marL="457200" indent="-457200">
              <a:buFont typeface="Arial" panose="020B0604020202020204" pitchFamily="34" charset="0"/>
              <a:buChar char="•"/>
            </a:pPr>
            <a:r>
              <a:rPr lang="en-US" dirty="0"/>
              <a:t>And how you would call the lambda function from your program</a:t>
            </a:r>
          </a:p>
          <a:p>
            <a:pPr marL="742950" lvl="1" indent="-457200">
              <a:buFont typeface="Arial" panose="020B0604020202020204" pitchFamily="34" charset="0"/>
              <a:buChar char="•"/>
            </a:pPr>
            <a:r>
              <a:rPr lang="en-US" dirty="0">
                <a:hlinkClick r:id="rId5"/>
              </a:rPr>
              <a:t>https://github.com/awsdocs/aws-doc-sdk-examples/blob/main/cpp/example_code/lambda/get_started_with_functions_scenario.cpp</a:t>
            </a:r>
            <a:r>
              <a:rPr lang="en-US" dirty="0"/>
              <a:t> </a:t>
            </a:r>
          </a:p>
          <a:p>
            <a:pPr marL="742950" lvl="1" indent="-457200">
              <a:buFont typeface="Arial" panose="020B0604020202020204" pitchFamily="34" charset="0"/>
              <a:buChar char="•"/>
            </a:pPr>
            <a:endParaRPr lang="en-US" dirty="0"/>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997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590931"/>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AWS SDK FOR C++</a:t>
            </a:r>
            <a:r>
              <a:rPr lang="en-US" sz="1800" dirty="0">
                <a:solidFill>
                  <a:schemeClr val="tx1"/>
                </a:solidFill>
                <a:latin typeface="Amazon Ember Thin" panose="020B0303020204020204" pitchFamily="34" charset="0"/>
                <a:ea typeface="Amazon Ember Thin" panose="020B0303020204020204" pitchFamily="34" charset="0"/>
                <a:cs typeface="Amazon Ember Thin" panose="020B0303020204020204" pitchFamily="34" charset="0"/>
              </a:rPr>
              <a:t> </a:t>
            </a:r>
            <a:r>
              <a:rPr lang="en-US" sz="1800" b="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LAMBDA AND S3</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lnSpcReduction="10000"/>
          </a:bodyPr>
          <a:lstStyle/>
          <a:p>
            <a:r>
              <a:rPr lang="en-US" dirty="0">
                <a:solidFill>
                  <a:schemeClr val="tx2"/>
                </a:solidFill>
              </a:rPr>
              <a:t>The AWS SDK for C++ makes everything possible, but how simple are the common cases?</a:t>
            </a:r>
          </a:p>
          <a:p>
            <a:pPr marL="457200" indent="-457200">
              <a:buFont typeface="Arial" panose="020B0604020202020204" pitchFamily="34" charset="0"/>
              <a:buChar char="•"/>
            </a:pPr>
            <a:r>
              <a:rPr lang="en-US" b="1" dirty="0">
                <a:solidFill>
                  <a:schemeClr val="accent3"/>
                </a:solidFill>
              </a:rPr>
              <a:t>S3</a:t>
            </a:r>
          </a:p>
          <a:p>
            <a:pPr marL="742950" lvl="1" indent="-457200">
              <a:buFont typeface="Arial" panose="020B0604020202020204" pitchFamily="34" charset="0"/>
              <a:buChar char="•"/>
            </a:pPr>
            <a:r>
              <a:rPr lang="en-US" dirty="0">
                <a:solidFill>
                  <a:schemeClr val="tx2"/>
                </a:solidFill>
              </a:rPr>
              <a:t>In the example writing an object to S3 takes around a dozen lines of code to properly create, invoke, and validate the request</a:t>
            </a:r>
          </a:p>
          <a:p>
            <a:pPr marL="742950" lvl="1" indent="-457200">
              <a:buFont typeface="Arial" panose="020B0604020202020204" pitchFamily="34" charset="0"/>
              <a:buChar char="•"/>
            </a:pPr>
            <a:r>
              <a:rPr lang="en-US" dirty="0">
                <a:solidFill>
                  <a:schemeClr val="tx2"/>
                </a:solidFill>
              </a:rPr>
              <a:t>By contrast, opening and writing a file takes 2 lines of code and has an </a:t>
            </a:r>
            <a:r>
              <a:rPr lang="en-US" dirty="0" err="1">
                <a:solidFill>
                  <a:schemeClr val="tx2"/>
                </a:solidFill>
              </a:rPr>
              <a:t>IOStream</a:t>
            </a:r>
            <a:r>
              <a:rPr lang="en-US" dirty="0">
                <a:solidFill>
                  <a:schemeClr val="tx2"/>
                </a:solidFill>
              </a:rPr>
              <a:t> interface that makes it a drop-in replacement for any code expecting an </a:t>
            </a:r>
            <a:r>
              <a:rPr lang="en-US" dirty="0" err="1">
                <a:solidFill>
                  <a:schemeClr val="tx2"/>
                </a:solidFill>
              </a:rPr>
              <a:t>ostream</a:t>
            </a:r>
            <a:endParaRPr lang="en-US" dirty="0">
              <a:solidFill>
                <a:schemeClr val="tx2"/>
              </a:solidFill>
            </a:endParaRPr>
          </a:p>
          <a:p>
            <a:pPr marL="457200" indent="-457200">
              <a:buFont typeface="Arial" panose="020B0604020202020204" pitchFamily="34" charset="0"/>
              <a:buChar char="•"/>
            </a:pPr>
            <a:r>
              <a:rPr lang="en-US" b="1" dirty="0">
                <a:solidFill>
                  <a:schemeClr val="accent3"/>
                </a:solidFill>
              </a:rPr>
              <a:t>Lambda</a:t>
            </a:r>
          </a:p>
          <a:p>
            <a:pPr marL="742950" lvl="1" indent="-457200">
              <a:buFont typeface="Arial" panose="020B0604020202020204" pitchFamily="34" charset="0"/>
              <a:buChar char="•"/>
            </a:pPr>
            <a:r>
              <a:rPr lang="en-US" dirty="0">
                <a:solidFill>
                  <a:schemeClr val="tx2"/>
                </a:solidFill>
              </a:rPr>
              <a:t>Writing and calling the lambda function takes about 60 lines of code, including a lot of manual JSON manipulation</a:t>
            </a:r>
          </a:p>
          <a:p>
            <a:pPr marL="742950" lvl="1" indent="-457200">
              <a:buFont typeface="Arial" panose="020B0604020202020204" pitchFamily="34" charset="0"/>
              <a:buChar char="•"/>
            </a:pPr>
            <a:r>
              <a:rPr lang="en-US" dirty="0">
                <a:solidFill>
                  <a:schemeClr val="tx2"/>
                </a:solidFill>
              </a:rPr>
              <a:t>By contrast, writing and calling a thread function takes 3 lines of code and benefits from language features like argument checking, etc.</a:t>
            </a:r>
            <a:endParaRPr lang="en-US" b="1" dirty="0">
              <a:solidFill>
                <a:srgbClr val="FFC000"/>
              </a:solidFill>
            </a:endParaRPr>
          </a:p>
          <a:p>
            <a:pPr marL="457200"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5365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45E59-B4B9-480B-A2B0-3E2A1B9660B7}"/>
              </a:ext>
            </a:extLst>
          </p:cNvPr>
          <p:cNvSpPr>
            <a:spLocks noGrp="1"/>
          </p:cNvSpPr>
          <p:nvPr>
            <p:ph type="title"/>
          </p:nvPr>
        </p:nvSpPr>
        <p:spPr>
          <a:xfrm>
            <a:off x="698202" y="2656734"/>
            <a:ext cx="9004300" cy="1421928"/>
          </a:xfrm>
        </p:spPr>
        <p:txBody>
          <a:bodyPr/>
          <a:lstStyle/>
          <a:p>
            <a:r>
              <a:rPr lang="en-US" dirty="0"/>
              <a:t>In C++, We don’t subset, we create abstractions</a:t>
            </a:r>
          </a:p>
        </p:txBody>
      </p:sp>
      <p:sp>
        <p:nvSpPr>
          <p:cNvPr id="5" name="Text Placeholder 4">
            <a:extLst>
              <a:ext uri="{FF2B5EF4-FFF2-40B4-BE49-F238E27FC236}">
                <a16:creationId xmlns:a16="http://schemas.microsoft.com/office/drawing/2014/main" id="{5A145FAE-2471-4EFD-9DC0-AED94B605B36}"/>
              </a:ext>
            </a:extLst>
          </p:cNvPr>
          <p:cNvSpPr>
            <a:spLocks noGrp="1"/>
          </p:cNvSpPr>
          <p:nvPr>
            <p:ph type="body" sz="quarter" idx="15"/>
          </p:nvPr>
        </p:nvSpPr>
        <p:spPr/>
        <p:txBody>
          <a:bodyPr/>
          <a:lstStyle/>
          <a:p>
            <a:r>
              <a:rPr lang="en-US" dirty="0"/>
              <a:t>Bjarne </a:t>
            </a:r>
            <a:r>
              <a:rPr lang="en-US" dirty="0" err="1"/>
              <a:t>Stroustrup</a:t>
            </a:r>
            <a:r>
              <a:rPr lang="en-US" dirty="0"/>
              <a:t> in Monday’s keynote</a:t>
            </a:r>
          </a:p>
        </p:txBody>
      </p:sp>
      <p:sp>
        <p:nvSpPr>
          <p:cNvPr id="7" name="Picture Placeholder 6">
            <a:extLst>
              <a:ext uri="{FF2B5EF4-FFF2-40B4-BE49-F238E27FC236}">
                <a16:creationId xmlns:a16="http://schemas.microsoft.com/office/drawing/2014/main" id="{452B9A9B-FB0F-4511-87C5-F8FA061F8041}"/>
              </a:ext>
            </a:extLst>
          </p:cNvPr>
          <p:cNvSpPr>
            <a:spLocks noGrp="1"/>
          </p:cNvSpPr>
          <p:nvPr>
            <p:ph type="pic" sz="quarter" idx="20"/>
          </p:nvPr>
        </p:nvSpPr>
        <p:spPr>
          <a:xfrm>
            <a:off x="376113" y="2707708"/>
            <a:ext cx="309563" cy="309563"/>
          </a:xfrm>
        </p:spPr>
      </p:sp>
      <p:sp>
        <p:nvSpPr>
          <p:cNvPr id="8" name="Picture Placeholder 7">
            <a:extLst>
              <a:ext uri="{FF2B5EF4-FFF2-40B4-BE49-F238E27FC236}">
                <a16:creationId xmlns:a16="http://schemas.microsoft.com/office/drawing/2014/main" id="{7C1DABF1-C3EF-4A63-B90F-A0F267A5A69B}"/>
              </a:ext>
            </a:extLst>
          </p:cNvPr>
          <p:cNvSpPr>
            <a:spLocks noGrp="1"/>
          </p:cNvSpPr>
          <p:nvPr>
            <p:ph type="pic" sz="quarter" idx="21"/>
          </p:nvPr>
        </p:nvSpPr>
        <p:spPr>
          <a:xfrm flipH="1" flipV="1">
            <a:off x="6302093" y="3363641"/>
            <a:ext cx="309563" cy="309563"/>
          </a:xfrm>
        </p:spPr>
      </p:sp>
    </p:spTree>
    <p:extLst>
      <p:ext uri="{BB962C8B-B14F-4D97-AF65-F5344CB8AC3E}">
        <p14:creationId xmlns:p14="http://schemas.microsoft.com/office/powerpoint/2010/main" val="175169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Opening  remarks</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r>
              <a:rPr lang="en-US" b="1" dirty="0">
                <a:solidFill>
                  <a:schemeClr val="accent2"/>
                </a:solidFill>
              </a:rPr>
              <a:t>Acknowledgment</a:t>
            </a:r>
          </a:p>
          <a:p>
            <a:pPr marL="457200" indent="-457200">
              <a:buFont typeface="Arial" panose="020B0604020202020204" pitchFamily="34" charset="0"/>
              <a:buChar char="•"/>
            </a:pPr>
            <a:r>
              <a:rPr lang="en-US" dirty="0">
                <a:solidFill>
                  <a:schemeClr val="tx1"/>
                </a:solidFill>
              </a:rPr>
              <a:t>Joint work with Damian Vicino</a:t>
            </a:r>
          </a:p>
          <a:p>
            <a:r>
              <a:rPr lang="en-US" b="1" dirty="0">
                <a:solidFill>
                  <a:srgbClr val="FFC000"/>
                </a:solidFill>
              </a:rPr>
              <a:t>Agenda</a:t>
            </a:r>
          </a:p>
          <a:p>
            <a:pPr marL="457200" indent="-457200">
              <a:buFont typeface="Arial" panose="020B0604020202020204" pitchFamily="34" charset="0"/>
              <a:buChar char="•"/>
            </a:pPr>
            <a:r>
              <a:rPr lang="en-US" b="1" dirty="0"/>
              <a:t>Introduction to the cloud</a:t>
            </a:r>
          </a:p>
          <a:p>
            <a:pPr marL="457200" indent="-457200">
              <a:buFont typeface="Arial" panose="020B0604020202020204" pitchFamily="34" charset="0"/>
              <a:buChar char="•"/>
            </a:pPr>
            <a:r>
              <a:rPr lang="en-US" b="1" dirty="0"/>
              <a:t>Traditional approach for using the cloud from C++</a:t>
            </a:r>
          </a:p>
          <a:p>
            <a:pPr marL="457200" indent="-457200">
              <a:buFont typeface="Arial" panose="020B0604020202020204" pitchFamily="34" charset="0"/>
              <a:buChar char="•"/>
            </a:pPr>
            <a:r>
              <a:rPr lang="en-US" b="1" dirty="0"/>
              <a:t>Introduce high-level enhancement for AWS in C++</a:t>
            </a:r>
          </a:p>
          <a:p>
            <a:pPr marL="457200" indent="-457200">
              <a:buFont typeface="Arial" panose="020B0604020202020204" pitchFamily="34" charset="0"/>
              <a:buChar char="•"/>
            </a:pPr>
            <a:r>
              <a:rPr lang="en-US" b="1" dirty="0"/>
              <a:t>What’s next?</a:t>
            </a:r>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205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D93DF6-2E1C-4083-A6C7-5E5D0BA78A4C}"/>
              </a:ext>
            </a:extLst>
          </p:cNvPr>
          <p:cNvSpPr>
            <a:spLocks noGrp="1"/>
          </p:cNvSpPr>
          <p:nvPr>
            <p:ph type="title"/>
          </p:nvPr>
        </p:nvSpPr>
        <p:spPr>
          <a:xfrm>
            <a:off x="402172" y="2718036"/>
            <a:ext cx="8917191" cy="1421928"/>
          </a:xfrm>
        </p:spPr>
        <p:txBody>
          <a:bodyPr/>
          <a:lstStyle/>
          <a:p>
            <a:r>
              <a:rPr lang="en-US" dirty="0"/>
              <a:t>High-level enhancements for AWS in C++</a:t>
            </a:r>
          </a:p>
        </p:txBody>
      </p:sp>
    </p:spTree>
    <p:extLst>
      <p:ext uri="{BB962C8B-B14F-4D97-AF65-F5344CB8AC3E}">
        <p14:creationId xmlns:p14="http://schemas.microsoft.com/office/powerpoint/2010/main" val="88372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590931"/>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WHAT IF? </a:t>
            </a:r>
            <a:r>
              <a:rPr lang="en-US" sz="1800" b="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THE CLOUD COULD BE LIKE LOCAL PROGRAMMING?</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dirty="0">
                <a:solidFill>
                  <a:schemeClr val="tx2"/>
                </a:solidFill>
              </a:rPr>
              <a:t>As we saw above, while powerful, lambdas and S3 are harder to use than local functions and storage</a:t>
            </a:r>
          </a:p>
          <a:p>
            <a:pPr marL="457200" indent="-457200">
              <a:buFont typeface="Arial" panose="020B0604020202020204" pitchFamily="34" charset="0"/>
              <a:buChar char="•"/>
            </a:pPr>
            <a:r>
              <a:rPr lang="en-US" dirty="0">
                <a:solidFill>
                  <a:schemeClr val="tx2"/>
                </a:solidFill>
              </a:rPr>
              <a:t>This extra friction means that programmers will likely only use the cloud when there is a reason to do so</a:t>
            </a:r>
          </a:p>
          <a:p>
            <a:pPr marL="457200" indent="-457200">
              <a:buFont typeface="Arial" panose="020B0604020202020204" pitchFamily="34" charset="0"/>
              <a:buChar char="•"/>
            </a:pPr>
            <a:r>
              <a:rPr lang="en-US" dirty="0">
                <a:solidFill>
                  <a:schemeClr val="tx2"/>
                </a:solidFill>
              </a:rPr>
              <a:t>What if using the cloud was so simple that you would use cloud microservices unless there was a reason not to do so?</a:t>
            </a:r>
          </a:p>
          <a:p>
            <a:pPr marL="742950" lvl="1" indent="-457200">
              <a:buFont typeface="Arial" panose="020B0604020202020204" pitchFamily="34" charset="0"/>
              <a:buChar char="•"/>
            </a:pPr>
            <a:r>
              <a:rPr lang="en-US" dirty="0">
                <a:solidFill>
                  <a:schemeClr val="accent3"/>
                </a:solidFill>
              </a:rPr>
              <a:t>Automatically benefit</a:t>
            </a:r>
            <a:r>
              <a:rPr lang="en-US" dirty="0">
                <a:solidFill>
                  <a:schemeClr val="tx2"/>
                </a:solidFill>
              </a:rPr>
              <a:t> from shareability, infinite scalability, pay-as-you-go, and serverless management</a:t>
            </a:r>
          </a:p>
          <a:p>
            <a:pPr marL="457200" indent="-457200">
              <a:buFont typeface="Arial" panose="020B0604020202020204" pitchFamily="34" charset="0"/>
              <a:buChar char="•"/>
            </a:pPr>
            <a:r>
              <a:rPr lang="en-US" dirty="0">
                <a:solidFill>
                  <a:schemeClr val="tx2"/>
                </a:solidFill>
              </a:rPr>
              <a:t>Or to misquote Bjarne </a:t>
            </a:r>
            <a:r>
              <a:rPr lang="en-US" dirty="0" err="1">
                <a:solidFill>
                  <a:schemeClr val="tx2"/>
                </a:solidFill>
              </a:rPr>
              <a:t>Stroustrup</a:t>
            </a:r>
            <a:endParaRPr lang="en-US" dirty="0">
              <a:solidFill>
                <a:schemeClr val="tx2"/>
              </a:solidFill>
            </a:endParaRP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742950" lvl="1" indent="-457200">
              <a:buFont typeface="Arial" panose="020B0604020202020204" pitchFamily="34" charset="0"/>
              <a:buChar char="•"/>
            </a:pPr>
            <a:endParaRPr lang="en-US" dirty="0"/>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725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753707-DE3D-4746-ADBF-CC7CFE7C4E2A}"/>
              </a:ext>
            </a:extLst>
          </p:cNvPr>
          <p:cNvSpPr>
            <a:spLocks noGrp="1"/>
          </p:cNvSpPr>
          <p:nvPr>
            <p:ph type="title"/>
          </p:nvPr>
        </p:nvSpPr>
        <p:spPr>
          <a:xfrm>
            <a:off x="698202" y="1991937"/>
            <a:ext cx="9004300" cy="2205990"/>
          </a:xfrm>
        </p:spPr>
        <p:txBody>
          <a:bodyPr/>
          <a:lstStyle/>
          <a:p>
            <a:r>
              <a:rPr lang="en-US" dirty="0"/>
              <a:t>What if cloud programming was ‘just’ normal programming?</a:t>
            </a:r>
          </a:p>
        </p:txBody>
      </p:sp>
      <p:sp>
        <p:nvSpPr>
          <p:cNvPr id="5" name="Text Placeholder 4">
            <a:extLst>
              <a:ext uri="{FF2B5EF4-FFF2-40B4-BE49-F238E27FC236}">
                <a16:creationId xmlns:a16="http://schemas.microsoft.com/office/drawing/2014/main" id="{21D1CD22-9013-4244-ACA0-2AB4CD16CB2A}"/>
              </a:ext>
            </a:extLst>
          </p:cNvPr>
          <p:cNvSpPr>
            <a:spLocks noGrp="1"/>
          </p:cNvSpPr>
          <p:nvPr>
            <p:ph type="body" sz="quarter" idx="15"/>
          </p:nvPr>
        </p:nvSpPr>
        <p:spPr/>
        <p:txBody>
          <a:bodyPr/>
          <a:lstStyle/>
          <a:p>
            <a:r>
              <a:rPr lang="en-US" dirty="0"/>
              <a:t>Not Bjarne </a:t>
            </a:r>
            <a:r>
              <a:rPr lang="en-US" dirty="0" err="1"/>
              <a:t>Stroustrup</a:t>
            </a:r>
            <a:endParaRPr lang="en-US" dirty="0"/>
          </a:p>
        </p:txBody>
      </p:sp>
      <p:sp>
        <p:nvSpPr>
          <p:cNvPr id="6" name="Text Placeholder 5">
            <a:extLst>
              <a:ext uri="{FF2B5EF4-FFF2-40B4-BE49-F238E27FC236}">
                <a16:creationId xmlns:a16="http://schemas.microsoft.com/office/drawing/2014/main" id="{52B639C5-7B76-4EC6-AD81-1CE58965DA29}"/>
              </a:ext>
            </a:extLst>
          </p:cNvPr>
          <p:cNvSpPr>
            <a:spLocks noGrp="1"/>
          </p:cNvSpPr>
          <p:nvPr>
            <p:ph type="body" sz="quarter" idx="16"/>
          </p:nvPr>
        </p:nvSpPr>
        <p:spPr/>
        <p:txBody>
          <a:bodyPr/>
          <a:lstStyle/>
          <a:p>
            <a:r>
              <a:rPr lang="en-US" dirty="0"/>
              <a:t>(the original quote is about generic programming)</a:t>
            </a:r>
          </a:p>
        </p:txBody>
      </p:sp>
      <p:sp>
        <p:nvSpPr>
          <p:cNvPr id="7" name="Picture Placeholder 6">
            <a:extLst>
              <a:ext uri="{FF2B5EF4-FFF2-40B4-BE49-F238E27FC236}">
                <a16:creationId xmlns:a16="http://schemas.microsoft.com/office/drawing/2014/main" id="{77E56AA4-42FF-4B4C-948D-0F867A946608}"/>
              </a:ext>
            </a:extLst>
          </p:cNvPr>
          <p:cNvSpPr>
            <a:spLocks noGrp="1"/>
          </p:cNvSpPr>
          <p:nvPr>
            <p:ph type="pic" sz="quarter" idx="20"/>
          </p:nvPr>
        </p:nvSpPr>
        <p:spPr>
          <a:xfrm>
            <a:off x="287039" y="2222934"/>
            <a:ext cx="309563" cy="309563"/>
          </a:xfrm>
        </p:spPr>
      </p:sp>
      <p:sp>
        <p:nvSpPr>
          <p:cNvPr id="8" name="Picture Placeholder 7">
            <a:extLst>
              <a:ext uri="{FF2B5EF4-FFF2-40B4-BE49-F238E27FC236}">
                <a16:creationId xmlns:a16="http://schemas.microsoft.com/office/drawing/2014/main" id="{02310D8C-3A14-40BA-8501-FFE0246008B7}"/>
              </a:ext>
            </a:extLst>
          </p:cNvPr>
          <p:cNvSpPr>
            <a:spLocks noGrp="1"/>
          </p:cNvSpPr>
          <p:nvPr>
            <p:ph type="pic" sz="quarter" idx="21"/>
          </p:nvPr>
        </p:nvSpPr>
        <p:spPr>
          <a:xfrm flipH="1" flipV="1">
            <a:off x="5035636" y="3486670"/>
            <a:ext cx="309563" cy="309563"/>
          </a:xfrm>
        </p:spPr>
      </p:sp>
    </p:spTree>
    <p:extLst>
      <p:ext uri="{BB962C8B-B14F-4D97-AF65-F5344CB8AC3E}">
        <p14:creationId xmlns:p14="http://schemas.microsoft.com/office/powerpoint/2010/main" val="21442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HIGH-LEVEL ENHANCEMENTS  FOR AWS IN C++</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dirty="0"/>
              <a:t>We are writing </a:t>
            </a:r>
            <a:r>
              <a:rPr lang="en-US" dirty="0">
                <a:solidFill>
                  <a:schemeClr val="accent2"/>
                </a:solidFill>
              </a:rPr>
              <a:t>high-level abstractions</a:t>
            </a:r>
            <a:r>
              <a:rPr lang="en-US" dirty="0"/>
              <a:t> on top of </a:t>
            </a:r>
            <a:r>
              <a:rPr lang="en-US" dirty="0">
                <a:solidFill>
                  <a:schemeClr val="accent2"/>
                </a:solidFill>
              </a:rPr>
              <a:t>common microservice use cases</a:t>
            </a:r>
          </a:p>
          <a:p>
            <a:pPr marL="457200" indent="-457200">
              <a:buFont typeface="Arial" panose="020B0604020202020204" pitchFamily="34" charset="0"/>
              <a:buChar char="•"/>
            </a:pPr>
            <a:r>
              <a:rPr lang="en-US" dirty="0"/>
              <a:t>We have strived to make them in </a:t>
            </a:r>
            <a:r>
              <a:rPr lang="en-US" dirty="0">
                <a:solidFill>
                  <a:schemeClr val="accent2"/>
                </a:solidFill>
              </a:rPr>
              <a:t>the style of the C++ standard library </a:t>
            </a:r>
            <a:r>
              <a:rPr lang="en-US" dirty="0"/>
              <a:t>to the extent we can</a:t>
            </a:r>
          </a:p>
          <a:p>
            <a:pPr marL="742950" lvl="1" indent="-457200">
              <a:buFont typeface="Arial" panose="020B0604020202020204" pitchFamily="34" charset="0"/>
              <a:buChar char="•"/>
            </a:pPr>
            <a:r>
              <a:rPr lang="en-US" dirty="0"/>
              <a:t>Clean and concise</a:t>
            </a:r>
          </a:p>
          <a:p>
            <a:pPr marL="742950" lvl="1" indent="-457200">
              <a:buFont typeface="Arial" panose="020B0604020202020204" pitchFamily="34" charset="0"/>
              <a:buChar char="•"/>
            </a:pPr>
            <a:r>
              <a:rPr lang="en-US" dirty="0"/>
              <a:t>Familiar to the programmer</a:t>
            </a:r>
          </a:p>
          <a:p>
            <a:pPr marL="742950" lvl="1" indent="-457200">
              <a:buFont typeface="Arial" panose="020B0604020202020204" pitchFamily="34" charset="0"/>
              <a:buChar char="•"/>
            </a:pPr>
            <a:r>
              <a:rPr lang="en-US" dirty="0"/>
              <a:t>Eases refactoring of cloud functionality into existing code</a:t>
            </a:r>
          </a:p>
          <a:p>
            <a:pPr marL="457200" indent="-457200">
              <a:buFont typeface="Arial" panose="020B0604020202020204" pitchFamily="34" charset="0"/>
              <a:buChar char="•"/>
            </a:pPr>
            <a:r>
              <a:rPr lang="en-US" dirty="0">
                <a:solidFill>
                  <a:schemeClr val="accent2"/>
                </a:solidFill>
              </a:rPr>
              <a:t>Optional: </a:t>
            </a:r>
            <a:r>
              <a:rPr lang="en-US" dirty="0"/>
              <a:t>The full language agnostic smithy service model remains available when needed</a:t>
            </a:r>
          </a:p>
          <a:p>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864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HIGH-LEVEL ENHANCEMENTS  FOR AWS IN C++ </a:t>
            </a:r>
            <a:r>
              <a:rPr lang="en-US" sz="1800" b="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ANNOUNCEMENT</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482253" y="1138578"/>
            <a:ext cx="10603282" cy="5138337"/>
          </a:xfrm>
        </p:spPr>
        <p:txBody>
          <a:bodyPr>
            <a:normAutofit/>
          </a:bodyPr>
          <a:lstStyle/>
          <a:p>
            <a:pPr marL="457200" indent="-457200">
              <a:buFont typeface="Arial" panose="020B0604020202020204" pitchFamily="34" charset="0"/>
              <a:buChar char="•"/>
            </a:pPr>
            <a:r>
              <a:rPr lang="en-US" dirty="0">
                <a:solidFill>
                  <a:schemeClr val="accent2"/>
                </a:solidFill>
              </a:rPr>
              <a:t>Today</a:t>
            </a:r>
            <a:r>
              <a:rPr lang="en-US" dirty="0"/>
              <a:t>, we are announcing</a:t>
            </a:r>
          </a:p>
          <a:p>
            <a:pPr marL="457200" indent="-457200">
              <a:buFont typeface="Arial" panose="020B0604020202020204" pitchFamily="34" charset="0"/>
              <a:buChar char="•"/>
            </a:pPr>
            <a:r>
              <a:rPr lang="en-US" dirty="0"/>
              <a:t>AWS Labs’ </a:t>
            </a:r>
            <a:r>
              <a:rPr lang="en-US" dirty="0">
                <a:solidFill>
                  <a:schemeClr val="accent2"/>
                </a:solidFill>
              </a:rPr>
              <a:t>High Level Enhancements for AWS in C++</a:t>
            </a:r>
          </a:p>
          <a:p>
            <a:pPr marL="457200" indent="-457200">
              <a:buFont typeface="Arial" panose="020B0604020202020204" pitchFamily="34" charset="0"/>
              <a:buChar char="•"/>
            </a:pPr>
            <a:r>
              <a:rPr lang="en-US" sz="2400" dirty="0">
                <a:hlinkClick r:id="rId3"/>
              </a:rPr>
              <a:t>https://github.com/awslabs/high-level-enhancements-for-aws-in-cpp</a:t>
            </a:r>
            <a:endParaRPr lang="en-US" sz="2400" dirty="0">
              <a:solidFill>
                <a:schemeClr val="accent2"/>
              </a:solidFill>
            </a:endParaRPr>
          </a:p>
          <a:p>
            <a:pPr marL="457200" indent="-457200">
              <a:buFont typeface="Arial" panose="020B0604020202020204" pitchFamily="34" charset="0"/>
              <a:buChar char="•"/>
            </a:pPr>
            <a:r>
              <a:rPr lang="en-US" dirty="0">
                <a:solidFill>
                  <a:schemeClr val="accent2"/>
                </a:solidFill>
              </a:rPr>
              <a:t>Note: </a:t>
            </a:r>
            <a:r>
              <a:rPr lang="en-US" dirty="0"/>
              <a:t>This</a:t>
            </a:r>
            <a:r>
              <a:rPr lang="en-US" b="1" dirty="0"/>
              <a:t> </a:t>
            </a:r>
            <a:r>
              <a:rPr lang="en-US" dirty="0"/>
              <a:t>is an early preview release</a:t>
            </a:r>
          </a:p>
          <a:p>
            <a:pPr marL="742950" lvl="1" indent="-457200">
              <a:buFont typeface="Arial" panose="020B0604020202020204" pitchFamily="34" charset="0"/>
              <a:buChar char="•"/>
            </a:pPr>
            <a:r>
              <a:rPr lang="en-US" dirty="0"/>
              <a:t>There are known bugs and limitations</a:t>
            </a:r>
          </a:p>
          <a:p>
            <a:pPr marL="742950" lvl="1" indent="-457200">
              <a:buFont typeface="Arial" panose="020B0604020202020204" pitchFamily="34" charset="0"/>
              <a:buChar char="•"/>
            </a:pPr>
            <a:r>
              <a:rPr lang="en-US" dirty="0"/>
              <a:t>The interfaces will definitely change</a:t>
            </a:r>
          </a:p>
          <a:p>
            <a:pPr marL="457200" indent="-457200">
              <a:buFont typeface="Arial" panose="020B0604020202020204" pitchFamily="34" charset="0"/>
              <a:buChar char="•"/>
            </a:pPr>
            <a:r>
              <a:rPr lang="en-US" dirty="0"/>
              <a:t>Let’s give it a spin!</a:t>
            </a:r>
          </a:p>
          <a:p>
            <a:pPr marL="457200" indent="-457200">
              <a:buFont typeface="Arial" panose="020B0604020202020204" pitchFamily="34" charset="0"/>
              <a:buChar char="•"/>
            </a:pPr>
            <a:endParaRPr lang="en-US" dirty="0"/>
          </a:p>
          <a:p>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74737"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6859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S3</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WRITING TO A BUCKET</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494778" y="1121080"/>
            <a:ext cx="9507255" cy="5155836"/>
          </a:xfrm>
        </p:spPr>
        <p:txBody>
          <a:bodyPr>
            <a:normAutofit/>
          </a:bodyPr>
          <a:lstStyle/>
          <a:p>
            <a:pPr marL="457200" indent="-457200">
              <a:buFont typeface="Arial" panose="020B0604020202020204" pitchFamily="34" charset="0"/>
              <a:buChar char="•"/>
            </a:pPr>
            <a:r>
              <a:rPr lang="en-US" dirty="0"/>
              <a:t>Writing to a bucket looks pretty much the same as writing to a file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Simpler and more like the standard library abstractions than before </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5" name="Graphic 8">
            <a:extLst>
              <a:ext uri="{FF2B5EF4-FFF2-40B4-BE49-F238E27FC236}">
                <a16:creationId xmlns:a16="http://schemas.microsoft.com/office/drawing/2014/main" id="{9F4772AC-F3A5-4AFF-86E5-FB79B86BC3D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32717" y="-1"/>
            <a:ext cx="1459283" cy="145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CCC074C-A9CC-47CF-B8BB-06E3840B2169}"/>
              </a:ext>
            </a:extLst>
          </p:cNvPr>
          <p:cNvSpPr txBox="1"/>
          <p:nvPr/>
        </p:nvSpPr>
        <p:spPr>
          <a:xfrm>
            <a:off x="1174543" y="2210844"/>
            <a:ext cx="10159884" cy="1772793"/>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dirty="0" err="1">
                <a:solidFill>
                  <a:srgbClr val="000000"/>
                </a:solidFill>
                <a:latin typeface="Consolas" panose="020B0609020204030204" pitchFamily="49" charset="0"/>
              </a:rPr>
              <a:t>AwsApi</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api</a:t>
            </a:r>
            <a:r>
              <a:rPr lang="en-US" sz="2400" dirty="0">
                <a:solidFill>
                  <a:srgbClr val="000000"/>
                </a:solidFill>
                <a:latin typeface="Consolas" panose="020B0609020204030204" pitchFamily="49" charset="0"/>
              </a:rPr>
              <a:t>; </a:t>
            </a:r>
            <a:r>
              <a:rPr lang="en-US" sz="2400" dirty="0">
                <a:solidFill>
                  <a:srgbClr val="00B050"/>
                </a:solidFill>
                <a:latin typeface="Consolas" panose="020B0609020204030204" pitchFamily="49" charset="0"/>
              </a:rPr>
              <a:t>// RAII class to initialize AWS API</a:t>
            </a:r>
          </a:p>
          <a:p>
            <a:br>
              <a:rPr lang="en-US" sz="2400" b="0" dirty="0">
                <a:solidFill>
                  <a:srgbClr val="6F42C1"/>
                </a:solidFill>
                <a:effectLst/>
                <a:latin typeface="Consolas" panose="020B0609020204030204" pitchFamily="49" charset="0"/>
              </a:rPr>
            </a:br>
            <a:r>
              <a:rPr lang="en-US" sz="2400" b="0" dirty="0">
                <a:solidFill>
                  <a:srgbClr val="000000"/>
                </a:solidFill>
                <a:effectLst/>
                <a:latin typeface="Consolas" panose="020B0609020204030204" pitchFamily="49" charset="0"/>
              </a:rPr>
              <a:t>os3stream </a:t>
            </a:r>
            <a:r>
              <a:rPr lang="en-US" sz="2400" b="0" dirty="0">
                <a:solidFill>
                  <a:srgbClr val="6F42C1"/>
                </a:solidFill>
                <a:effectLst/>
                <a:latin typeface="Consolas" panose="020B0609020204030204" pitchFamily="49" charset="0"/>
              </a:rPr>
              <a:t>os3s</a:t>
            </a:r>
            <a:r>
              <a:rPr lang="en-US" sz="2400" b="0" dirty="0">
                <a:solidFill>
                  <a:srgbClr val="000000"/>
                </a:solidFill>
                <a:effectLst/>
                <a:latin typeface="Consolas" panose="020B0609020204030204" pitchFamily="49" charset="0"/>
              </a:rPr>
              <a:t>(</a:t>
            </a:r>
            <a:r>
              <a:rPr lang="en-US" sz="2400" b="0" dirty="0">
                <a:solidFill>
                  <a:srgbClr val="032F62"/>
                </a:solidFill>
                <a:effectLst/>
                <a:latin typeface="Consolas" panose="020B0609020204030204" pitchFamily="49" charset="0"/>
              </a:rPr>
              <a:t>"us-east-1"</a:t>
            </a:r>
            <a:r>
              <a:rPr lang="en-US" sz="2400" b="0" dirty="0">
                <a:solidFill>
                  <a:srgbClr val="000000"/>
                </a:solidFill>
                <a:effectLst/>
                <a:latin typeface="Consolas" panose="020B0609020204030204" pitchFamily="49" charset="0"/>
              </a:rPr>
              <a:t>, "</a:t>
            </a:r>
            <a:r>
              <a:rPr lang="en-US" sz="2400" dirty="0">
                <a:solidFill>
                  <a:srgbClr val="032F62"/>
                </a:solidFill>
                <a:latin typeface="Consolas" panose="020B0609020204030204" pitchFamily="49" charset="0"/>
              </a:rPr>
              <a:t>bucket-name", </a:t>
            </a:r>
            <a:r>
              <a:rPr lang="en-US" sz="2400" b="0" dirty="0">
                <a:solidFill>
                  <a:srgbClr val="032F62"/>
                </a:solidFill>
                <a:effectLst/>
                <a:latin typeface="Consolas" panose="020B0609020204030204" pitchFamily="49" charset="0"/>
              </a:rPr>
              <a:t>"</a:t>
            </a:r>
            <a:r>
              <a:rPr lang="en-US" sz="2400" b="0" dirty="0" err="1">
                <a:solidFill>
                  <a:srgbClr val="032F62"/>
                </a:solidFill>
                <a:effectLst/>
                <a:latin typeface="Consolas" panose="020B0609020204030204" pitchFamily="49" charset="0"/>
              </a:rPr>
              <a:t>object_name</a:t>
            </a:r>
            <a:r>
              <a:rPr lang="en-US" sz="2400" b="0" dirty="0">
                <a:solidFill>
                  <a:srgbClr val="032F62"/>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os3s &lt;&lt; </a:t>
            </a:r>
            <a:r>
              <a:rPr lang="en-US" sz="2400" b="0" dirty="0" err="1">
                <a:solidFill>
                  <a:srgbClr val="000000"/>
                </a:solidFill>
                <a:effectLst/>
                <a:latin typeface="Consolas" panose="020B0609020204030204" pitchFamily="49" charset="0"/>
              </a:rPr>
              <a:t>test_content</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7041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WRITING A LAMBDA</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r>
              <a:rPr lang="en-US" dirty="0"/>
              <a:t>Here is how to write a lambda function that adds two </a:t>
            </a:r>
            <a:r>
              <a:rPr lang="en-US" dirty="0" err="1"/>
              <a:t>ints</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Not only much easier than our previous version</a:t>
            </a:r>
          </a:p>
          <a:p>
            <a:pPr marL="457200" indent="-457200">
              <a:buFont typeface="Arial" panose="020B0604020202020204" pitchFamily="34" charset="0"/>
              <a:buChar char="•"/>
            </a:pPr>
            <a:r>
              <a:rPr lang="en-US" dirty="0"/>
              <a:t>But about as easy as thread functions</a:t>
            </a:r>
          </a:p>
          <a:p>
            <a:pPr marL="742950" lvl="1" indent="-457200">
              <a:buFont typeface="Arial" panose="020B0604020202020204" pitchFamily="34" charset="0"/>
              <a:buChar char="•"/>
            </a:pPr>
            <a:r>
              <a:rPr lang="en-US" dirty="0"/>
              <a:t>As we will see, a different paradigm for concurrency</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2B4B5F7-5E10-4B0B-8B19-81AE76ABFFDD}"/>
              </a:ext>
            </a:extLst>
          </p:cNvPr>
          <p:cNvSpPr txBox="1"/>
          <p:nvPr/>
        </p:nvSpPr>
        <p:spPr>
          <a:xfrm>
            <a:off x="722852" y="1762739"/>
            <a:ext cx="8943584" cy="1772793"/>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b="0" dirty="0">
                <a:solidFill>
                  <a:srgbClr val="D73A49"/>
                </a:solidFill>
                <a:effectLst/>
                <a:latin typeface="Consolas" panose="020B0609020204030204" pitchFamily="49" charset="0"/>
              </a:rPr>
              <a:t>#include</a:t>
            </a:r>
            <a:r>
              <a:rPr lang="en-US" sz="2400" b="0" dirty="0">
                <a:solidFill>
                  <a:srgbClr val="000000"/>
                </a:solidFill>
                <a:effectLst/>
                <a:latin typeface="Consolas" panose="020B0609020204030204" pitchFamily="49" charset="0"/>
              </a:rPr>
              <a:t> </a:t>
            </a:r>
            <a:r>
              <a:rPr lang="en-US" sz="2400" b="0" dirty="0">
                <a:solidFill>
                  <a:srgbClr val="032F62"/>
                </a:solidFill>
                <a:effectLst/>
                <a:latin typeface="Consolas" panose="020B0609020204030204" pitchFamily="49" charset="0"/>
              </a:rPr>
              <a:t>"</a:t>
            </a:r>
            <a:r>
              <a:rPr lang="en-US" sz="2400" b="0" dirty="0" err="1">
                <a:solidFill>
                  <a:srgbClr val="032F62"/>
                </a:solidFill>
                <a:effectLst/>
                <a:latin typeface="Consolas" panose="020B0609020204030204" pitchFamily="49" charset="0"/>
              </a:rPr>
              <a:t>awslabs</a:t>
            </a:r>
            <a:r>
              <a:rPr lang="en-US" sz="2400" b="0" dirty="0">
                <a:solidFill>
                  <a:srgbClr val="032F62"/>
                </a:solidFill>
                <a:effectLst/>
                <a:latin typeface="Consolas" panose="020B0609020204030204" pitchFamily="49" charset="0"/>
              </a:rPr>
              <a:t>/enhanced/</a:t>
            </a:r>
            <a:r>
              <a:rPr lang="en-US" sz="2400" b="0" dirty="0" err="1">
                <a:solidFill>
                  <a:srgbClr val="032F62"/>
                </a:solidFill>
                <a:effectLst/>
                <a:latin typeface="Consolas" panose="020B0609020204030204" pitchFamily="49" charset="0"/>
              </a:rPr>
              <a:t>aws_lambda.h</a:t>
            </a:r>
            <a:r>
              <a:rPr lang="en-US" sz="2400" b="0" dirty="0">
                <a:solidFill>
                  <a:srgbClr val="032F62"/>
                </a:solidFill>
                <a:effectLst/>
                <a:latin typeface="Consolas" panose="020B0609020204030204" pitchFamily="49" charset="0"/>
              </a:rPr>
              <a:t>"</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6F42C1"/>
                </a:solidFill>
                <a:effectLst/>
                <a:latin typeface="Consolas" panose="020B0609020204030204" pitchFamily="49" charset="0"/>
              </a:rPr>
              <a:t>add</a:t>
            </a:r>
            <a:r>
              <a:rPr lang="en-US" sz="2400" b="0" dirty="0">
                <a:solidFill>
                  <a:srgbClr val="000000"/>
                </a:solidFill>
                <a:effectLst/>
                <a:latin typeface="Consolas" panose="020B0609020204030204" pitchFamily="49" charset="0"/>
              </a:rPr>
              <a:t>(</a:t>
            </a: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err="1">
                <a:solidFill>
                  <a:srgbClr val="E36209"/>
                </a:solidFill>
                <a:effectLst/>
                <a:latin typeface="Consolas" panose="020B0609020204030204" pitchFamily="49" charset="0"/>
              </a:rPr>
              <a:t>i</a:t>
            </a:r>
            <a:r>
              <a:rPr lang="en-US" sz="2400" b="0" dirty="0">
                <a:solidFill>
                  <a:srgbClr val="000000"/>
                </a:solidFill>
                <a:effectLst/>
                <a:latin typeface="Consolas" panose="020B0609020204030204" pitchFamily="49" charset="0"/>
              </a:rPr>
              <a:t>, </a:t>
            </a: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E36209"/>
                </a:solidFill>
                <a:effectLst/>
                <a:latin typeface="Consolas" panose="020B0609020204030204" pitchFamily="49" charset="0"/>
              </a:rPr>
              <a:t>j</a:t>
            </a:r>
            <a:r>
              <a:rPr lang="en-US" sz="2400" b="0" dirty="0">
                <a:solidFill>
                  <a:srgbClr val="000000"/>
                </a:solidFill>
                <a:effectLst/>
                <a:latin typeface="Consolas" panose="020B0609020204030204" pitchFamily="49" charset="0"/>
              </a:rPr>
              <a:t>) { </a:t>
            </a:r>
            <a:r>
              <a:rPr lang="en-US" sz="2400" b="0" dirty="0">
                <a:solidFill>
                  <a:srgbClr val="D73A49"/>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r>
              <a:rPr lang="en-US" sz="2400" b="0" dirty="0" err="1">
                <a:solidFill>
                  <a:srgbClr val="E36209"/>
                </a:solidFill>
                <a:effectLst/>
                <a:latin typeface="Consolas" panose="020B0609020204030204" pitchFamily="49" charset="0"/>
              </a:rPr>
              <a:t>i</a:t>
            </a:r>
            <a:r>
              <a:rPr lang="en-US" sz="2400" b="0" dirty="0">
                <a:solidFill>
                  <a:srgbClr val="000000"/>
                </a:solidFill>
                <a:effectLst/>
                <a:latin typeface="Consolas" panose="020B0609020204030204" pitchFamily="49" charset="0"/>
              </a:rPr>
              <a:t> + </a:t>
            </a:r>
            <a:r>
              <a:rPr lang="en-US" sz="2400" b="0" dirty="0">
                <a:solidFill>
                  <a:srgbClr val="E36209"/>
                </a:solidFill>
                <a:effectLst/>
                <a:latin typeface="Consolas" panose="020B0609020204030204" pitchFamily="49" charset="0"/>
              </a:rPr>
              <a:t>j</a:t>
            </a:r>
            <a:r>
              <a:rPr lang="en-US" sz="2400" b="0" dirty="0">
                <a:solidFill>
                  <a:srgbClr val="000000"/>
                </a:solidFill>
                <a:effectLst/>
                <a:latin typeface="Consolas" panose="020B0609020204030204" pitchFamily="49" charset="0"/>
              </a:rPr>
              <a:t>; }</a:t>
            </a:r>
            <a:br>
              <a:rPr lang="en-US" sz="2400" b="0" dirty="0">
                <a:solidFill>
                  <a:srgbClr val="000000"/>
                </a:solidFill>
                <a:effectLst/>
                <a:latin typeface="Consolas" panose="020B0609020204030204" pitchFamily="49" charset="0"/>
              </a:rPr>
            </a:br>
            <a:r>
              <a:rPr lang="en-US" sz="2400" b="0" dirty="0">
                <a:solidFill>
                  <a:srgbClr val="6F42C1"/>
                </a:solidFill>
                <a:effectLst/>
                <a:latin typeface="Consolas" panose="020B0609020204030204" pitchFamily="49" charset="0"/>
              </a:rPr>
              <a:t>Handler</a:t>
            </a:r>
            <a:r>
              <a:rPr lang="en-US" sz="2400" b="0" dirty="0">
                <a:solidFill>
                  <a:srgbClr val="000000"/>
                </a:solidFill>
                <a:effectLst/>
                <a:latin typeface="Consolas" panose="020B0609020204030204" pitchFamily="49" charset="0"/>
              </a:rPr>
              <a:t> handle(&amp;</a:t>
            </a:r>
            <a:r>
              <a:rPr lang="en-US" sz="2400" b="0" dirty="0">
                <a:solidFill>
                  <a:srgbClr val="6F42C1"/>
                </a:solidFill>
                <a:effectLst/>
                <a:latin typeface="Consolas" panose="020B0609020204030204" pitchFamily="49" charset="0"/>
              </a:rPr>
              <a:t>add</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85771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fontScale="92500" lnSpcReduction="10000"/>
          </a:bodyPr>
          <a:lstStyle/>
          <a:p>
            <a:r>
              <a:rPr lang="en-US" dirty="0"/>
              <a:t>Here is how to call the lambda from your executable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call, and a little bit of one-and-done boilerplate to initialize the API and client</a:t>
            </a:r>
          </a:p>
          <a:p>
            <a:pPr marL="457200" indent="-457200">
              <a:buFont typeface="Arial" panose="020B0604020202020204" pitchFamily="34" charset="0"/>
              <a:buChar char="•"/>
            </a:pPr>
            <a:r>
              <a:rPr lang="en-US" dirty="0"/>
              <a:t>And one line to connect to the lambda function in the cloud</a:t>
            </a:r>
          </a:p>
          <a:p>
            <a:pPr marL="457200" indent="-457200">
              <a:buFont typeface="Arial" panose="020B0604020202020204" pitchFamily="34" charset="0"/>
              <a:buChar char="•"/>
            </a:pPr>
            <a:r>
              <a:rPr lang="en-US" dirty="0"/>
              <a:t>Still, friction greatly reduced and type safety improved</a:t>
            </a:r>
          </a:p>
          <a:p>
            <a:pPr marL="742950" lvl="1" indent="-457200">
              <a:buFont typeface="Arial" panose="020B0604020202020204" pitchFamily="34" charset="0"/>
              <a:buChar char="•"/>
            </a:pPr>
            <a:r>
              <a:rPr lang="en-US" dirty="0"/>
              <a:t>We also provide minimal async support and a convenience macro for binding</a:t>
            </a:r>
          </a:p>
          <a:p>
            <a:pPr marL="457200" indent="-45720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CALLING A LAMBDA</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2B4B5F7-5E10-4B0B-8B19-81AE76ABFFDD}"/>
              </a:ext>
            </a:extLst>
          </p:cNvPr>
          <p:cNvSpPr txBox="1"/>
          <p:nvPr/>
        </p:nvSpPr>
        <p:spPr>
          <a:xfrm>
            <a:off x="697013" y="1721412"/>
            <a:ext cx="9917306" cy="1772793"/>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b="0" dirty="0" err="1">
                <a:solidFill>
                  <a:srgbClr val="000000"/>
                </a:solidFill>
                <a:effectLst/>
                <a:latin typeface="Consolas" panose="020B0609020204030204" pitchFamily="49" charset="0"/>
              </a:rPr>
              <a:t>AwsApi</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api</a:t>
            </a:r>
            <a:r>
              <a:rPr lang="en-US" sz="2400" b="0" dirty="0">
                <a:solidFill>
                  <a:srgbClr val="000000"/>
                </a:solidFill>
                <a:effectLst/>
                <a:latin typeface="Consolas" panose="020B0609020204030204" pitchFamily="49" charset="0"/>
              </a:rPr>
              <a:t>;</a:t>
            </a:r>
            <a:r>
              <a:rPr lang="en-US" sz="2400" b="0" dirty="0">
                <a:solidFill>
                  <a:srgbClr val="6A737D"/>
                </a:solidFill>
                <a:effectLst/>
                <a:latin typeface="Consolas" panose="020B0609020204030204" pitchFamily="49" charset="0"/>
              </a:rPr>
              <a:t>  // RAII classes to initialize the API</a:t>
            </a:r>
            <a:endParaRPr lang="en-US" sz="2400" b="0" dirty="0">
              <a:solidFill>
                <a:srgbClr val="000000"/>
              </a:solidFill>
              <a:effectLst/>
              <a:latin typeface="Consolas" panose="020B0609020204030204" pitchFamily="49" charset="0"/>
            </a:endParaRPr>
          </a:p>
          <a:p>
            <a:r>
              <a:rPr lang="en-US" sz="2400" b="0" dirty="0" err="1">
                <a:solidFill>
                  <a:srgbClr val="000000"/>
                </a:solidFill>
                <a:effectLst/>
                <a:latin typeface="Consolas" panose="020B0609020204030204" pitchFamily="49" charset="0"/>
              </a:rPr>
              <a:t>EnhancedLambdaClient</a:t>
            </a:r>
            <a:r>
              <a:rPr lang="en-US" sz="2400" b="0" dirty="0">
                <a:solidFill>
                  <a:srgbClr val="000000"/>
                </a:solidFill>
                <a:effectLst/>
                <a:latin typeface="Consolas" panose="020B0609020204030204" pitchFamily="49" charset="0"/>
              </a:rPr>
              <a:t> client;</a:t>
            </a:r>
            <a:br>
              <a:rPr lang="en-US" sz="2400" b="0" dirty="0">
                <a:solidFill>
                  <a:srgbClr val="000000"/>
                </a:solidFill>
                <a:effectLst/>
                <a:latin typeface="Consolas" panose="020B0609020204030204" pitchFamily="49" charset="0"/>
              </a:rPr>
            </a:br>
            <a:r>
              <a:rPr lang="en-US" sz="2400" b="0" dirty="0">
                <a:solidFill>
                  <a:srgbClr val="D73A49"/>
                </a:solidFill>
                <a:effectLst/>
                <a:latin typeface="Consolas" panose="020B0609020204030204" pitchFamily="49" charset="0"/>
              </a:rPr>
              <a:t>auto</a:t>
            </a:r>
            <a:r>
              <a:rPr lang="en-US" sz="2400" b="0" dirty="0">
                <a:solidFill>
                  <a:srgbClr val="000000"/>
                </a:solidFill>
                <a:effectLst/>
                <a:latin typeface="Consolas" panose="020B0609020204030204" pitchFamily="49" charset="0"/>
              </a:rPr>
              <a:t> add = </a:t>
            </a:r>
            <a:r>
              <a:rPr lang="en-US" sz="2400" b="0" dirty="0" err="1">
                <a:solidFill>
                  <a:srgbClr val="000000"/>
                </a:solidFill>
                <a:effectLst/>
                <a:latin typeface="Consolas" panose="020B0609020204030204" pitchFamily="49" charset="0"/>
              </a:rPr>
              <a:t>client.bind_lambda</a:t>
            </a:r>
            <a:r>
              <a:rPr lang="en-US" sz="2400" b="0" dirty="0">
                <a:solidFill>
                  <a:srgbClr val="000000"/>
                </a:solidFill>
                <a:effectLst/>
                <a:latin typeface="Consolas" panose="020B0609020204030204" pitchFamily="49" charset="0"/>
              </a:rPr>
              <a:t>&lt;</a:t>
            </a: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D73A4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)&gt;(</a:t>
            </a:r>
            <a:r>
              <a:rPr lang="en-US" sz="2400" b="0" dirty="0">
                <a:solidFill>
                  <a:srgbClr val="032F62"/>
                </a:solidFill>
                <a:effectLst/>
                <a:latin typeface="Consolas" panose="020B0609020204030204" pitchFamily="49" charset="0"/>
              </a:rPr>
              <a:t>"add"</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int </a:t>
            </a:r>
            <a:r>
              <a:rPr lang="en-US" sz="2400" b="0" dirty="0" err="1">
                <a:solidFill>
                  <a:srgbClr val="000000"/>
                </a:solidFill>
                <a:effectLst/>
                <a:latin typeface="Consolas" panose="020B0609020204030204" pitchFamily="49" charset="0"/>
              </a:rPr>
              <a:t>i</a:t>
            </a:r>
            <a:r>
              <a:rPr lang="en-US" sz="2400" b="0" dirty="0">
                <a:solidFill>
                  <a:srgbClr val="000000"/>
                </a:solidFill>
                <a:effectLst/>
                <a:latin typeface="Consolas" panose="020B0609020204030204" pitchFamily="49" charset="0"/>
              </a:rPr>
              <a:t> </a:t>
            </a:r>
            <a:r>
              <a:rPr lang="en-US" sz="2400" dirty="0">
                <a:solidFill>
                  <a:srgbClr val="000000"/>
                </a:solidFill>
                <a:latin typeface="Consolas" panose="020B0609020204030204" pitchFamily="49" charset="0"/>
              </a:rPr>
              <a:t>= add(1, 3);</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196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SCALABILITY ON DEMAND</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r>
              <a:rPr lang="en-US" sz="2800" b="1" dirty="0">
                <a:solidFill>
                  <a:srgbClr val="FFC000"/>
                </a:solidFill>
              </a:rPr>
              <a:t>Why would you want to run a function in the cloud?</a:t>
            </a:r>
            <a:endParaRPr lang="en-US" b="1" dirty="0">
              <a:solidFill>
                <a:srgbClr val="FFC000"/>
              </a:solidFill>
            </a:endParaRPr>
          </a:p>
          <a:p>
            <a:pPr marL="457200" indent="-457200">
              <a:buFont typeface="Arial" panose="020B0604020202020204" pitchFamily="34" charset="0"/>
              <a:buChar char="•"/>
            </a:pPr>
            <a:r>
              <a:rPr lang="en-US" dirty="0"/>
              <a:t>You wouldn’t go to the cloud just to add two numbers</a:t>
            </a:r>
          </a:p>
          <a:p>
            <a:pPr marL="457200" indent="-457200">
              <a:buFont typeface="Arial" panose="020B0604020202020204" pitchFamily="34" charset="0"/>
              <a:buChar char="•"/>
            </a:pPr>
            <a:r>
              <a:rPr lang="en-US" dirty="0"/>
              <a:t>Better reason: Scalability</a:t>
            </a:r>
          </a:p>
          <a:p>
            <a:pPr marL="457200" indent="-457200">
              <a:buFont typeface="Arial" panose="020B0604020202020204" pitchFamily="34" charset="0"/>
              <a:buChar char="•"/>
            </a:pPr>
            <a:r>
              <a:rPr lang="en-US" dirty="0"/>
              <a:t>Overlapping lambda calls spin up new lambda instances in the cloud</a:t>
            </a:r>
          </a:p>
          <a:p>
            <a:pPr marL="742950" lvl="1" indent="-457200">
              <a:buFont typeface="Arial" panose="020B0604020202020204" pitchFamily="34" charset="0"/>
              <a:buChar char="•"/>
            </a:pPr>
            <a:r>
              <a:rPr lang="en-US" dirty="0"/>
              <a:t>Up to a default concurrency of 1000</a:t>
            </a:r>
          </a:p>
          <a:p>
            <a:pPr marL="742950" lvl="1" indent="-457200">
              <a:buFont typeface="Arial" panose="020B0604020202020204" pitchFamily="34" charset="0"/>
              <a:buChar char="•"/>
            </a:pPr>
            <a:r>
              <a:rPr lang="en-US" dirty="0"/>
              <a:t>Effectively giving you thousands of cores when you need it</a:t>
            </a:r>
          </a:p>
          <a:p>
            <a:pPr marL="742950" lvl="1" indent="-457200">
              <a:buFont typeface="Arial" panose="020B0604020202020204" pitchFamily="34" charset="0"/>
              <a:buChar char="•"/>
            </a:pPr>
            <a:r>
              <a:rPr lang="en-US" dirty="0"/>
              <a:t>We can think of this as a distinct approach to the shared memory concurrency taken by threads and GPUs</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4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SCALABILITY ON DEMAND</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pPr marL="457200" indent="-457200">
              <a:buFont typeface="Arial" panose="020B0604020202020204" pitchFamily="34" charset="0"/>
              <a:buChar char="•"/>
            </a:pPr>
            <a:r>
              <a:rPr lang="en-US" dirty="0"/>
              <a:t>Like other heterogeneous compute, we have taken the approach of creating a new execution policy “cloud” that STL algorithms can use</a:t>
            </a:r>
          </a:p>
          <a:p>
            <a:pPr marL="742950" lvl="1" indent="-457200">
              <a:buFont typeface="Arial" panose="020B0604020202020204" pitchFamily="34" charset="0"/>
              <a:buChar char="•"/>
            </a:pPr>
            <a:r>
              <a:rPr lang="en-US" dirty="0"/>
              <a:t>Currently implemented for transform</a:t>
            </a:r>
          </a:p>
          <a:p>
            <a:pPr marL="457200" indent="-457200">
              <a:buFont typeface="Arial" panose="020B0604020202020204" pitchFamily="34" charset="0"/>
              <a:buChar char="•"/>
            </a:pPr>
            <a:r>
              <a:rPr lang="en-US" dirty="0"/>
              <a:t>We apply this to get burst concurrency to histogram with the Central Limit Theorem, which says that the means of any distribution converge to a normal bell curve with enough data</a:t>
            </a:r>
          </a:p>
          <a:p>
            <a:pPr lvl="1"/>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BDB4B52-AEC9-4507-B875-0EABD633993E}"/>
              </a:ext>
            </a:extLst>
          </p:cNvPr>
          <p:cNvSpPr txBox="1"/>
          <p:nvPr/>
        </p:nvSpPr>
        <p:spPr>
          <a:xfrm>
            <a:off x="827076" y="4937435"/>
            <a:ext cx="10665553" cy="1403461"/>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b="0" dirty="0">
                <a:solidFill>
                  <a:srgbClr val="6A737D"/>
                </a:solidFill>
                <a:effectLst/>
                <a:latin typeface="Consolas" panose="020B0609020204030204" pitchFamily="49" charset="0"/>
              </a:rPr>
              <a:t>// Create a vector of sample means from specifications</a:t>
            </a:r>
            <a:endParaRPr lang="en-US" sz="2400" b="0" dirty="0">
              <a:solidFill>
                <a:srgbClr val="000000"/>
              </a:solidFill>
              <a:effectLst/>
              <a:latin typeface="Consolas" panose="020B0609020204030204" pitchFamily="49" charset="0"/>
            </a:endParaRPr>
          </a:p>
          <a:p>
            <a:r>
              <a:rPr lang="en-US" sz="2400" b="0" dirty="0">
                <a:solidFill>
                  <a:srgbClr val="6F42C1"/>
                </a:solidFill>
                <a:effectLst/>
                <a:latin typeface="Consolas" panose="020B0609020204030204" pitchFamily="49" charset="0"/>
              </a:rPr>
              <a:t>transform</a:t>
            </a:r>
            <a:r>
              <a:rPr lang="en-US" sz="2400" b="0" dirty="0">
                <a:solidFill>
                  <a:srgbClr val="000000"/>
                </a:solidFill>
                <a:effectLst/>
                <a:latin typeface="Consolas" panose="020B0609020204030204" pitchFamily="49" charset="0"/>
              </a:rPr>
              <a:t>(</a:t>
            </a:r>
            <a:r>
              <a:rPr lang="en-US" sz="2400" b="0" dirty="0">
                <a:solidFill>
                  <a:srgbClr val="E36209"/>
                </a:solidFill>
                <a:effectLst/>
                <a:latin typeface="Consolas" panose="020B0609020204030204" pitchFamily="49" charset="0"/>
              </a:rPr>
              <a:t>cloud</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specification.</a:t>
            </a:r>
            <a:r>
              <a:rPr lang="en-US" sz="2400" b="0" dirty="0" err="1">
                <a:solidFill>
                  <a:srgbClr val="6F42C1"/>
                </a:solidFill>
                <a:effectLst/>
                <a:latin typeface="Consolas" panose="020B0609020204030204" pitchFamily="49" charset="0"/>
              </a:rPr>
              <a:t>begin</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specification.</a:t>
            </a:r>
            <a:r>
              <a:rPr lang="en-US" sz="2400" b="0" dirty="0" err="1">
                <a:solidFill>
                  <a:srgbClr val="6F42C1"/>
                </a:solidFill>
                <a:effectLst/>
                <a:latin typeface="Consolas" panose="020B0609020204030204" pitchFamily="49" charset="0"/>
              </a:rPr>
              <a:t>end</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means.</a:t>
            </a:r>
            <a:r>
              <a:rPr lang="en-US" sz="2400" b="0" dirty="0" err="1">
                <a:solidFill>
                  <a:srgbClr val="6F42C1"/>
                </a:solidFill>
                <a:effectLst/>
                <a:latin typeface="Consolas" panose="020B0609020204030204" pitchFamily="49" charset="0"/>
              </a:rPr>
              <a:t>begin</a:t>
            </a:r>
            <a:r>
              <a:rPr lang="en-US" sz="2400" b="0" dirty="0">
                <a:solidFill>
                  <a:srgbClr val="000000"/>
                </a:solidFill>
                <a:effectLst/>
                <a:latin typeface="Consolas" panose="020B0609020204030204" pitchFamily="49" charset="0"/>
              </a:rPr>
              <a:t>(), </a:t>
            </a:r>
            <a:r>
              <a:rPr lang="en-US" sz="2400" b="0" dirty="0" err="1">
                <a:solidFill>
                  <a:srgbClr val="E36209"/>
                </a:solidFill>
                <a:effectLst/>
                <a:latin typeface="Consolas" panose="020B0609020204030204" pitchFamily="49" charset="0"/>
              </a:rPr>
              <a:t>sa</a:t>
            </a:r>
            <a:r>
              <a:rPr lang="en-US" sz="2400" dirty="0" err="1">
                <a:solidFill>
                  <a:srgbClr val="E36209"/>
                </a:solidFill>
                <a:latin typeface="Consolas" panose="020B0609020204030204" pitchFamily="49" charset="0"/>
              </a:rPr>
              <a:t>mple_mean</a:t>
            </a:r>
            <a:r>
              <a:rPr lang="en-US" sz="2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71322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60FEE-C226-4D58-87C9-33CC6A45E1DB}"/>
              </a:ext>
            </a:extLst>
          </p:cNvPr>
          <p:cNvSpPr>
            <a:spLocks noGrp="1"/>
          </p:cNvSpPr>
          <p:nvPr>
            <p:ph type="title"/>
          </p:nvPr>
        </p:nvSpPr>
        <p:spPr/>
        <p:txBody>
          <a:bodyPr/>
          <a:lstStyle/>
          <a:p>
            <a:r>
              <a:rPr lang="en-US" dirty="0"/>
              <a:t>Brief introduction to the Cloud</a:t>
            </a:r>
          </a:p>
        </p:txBody>
      </p:sp>
    </p:spTree>
    <p:extLst>
      <p:ext uri="{BB962C8B-B14F-4D97-AF65-F5344CB8AC3E}">
        <p14:creationId xmlns:p14="http://schemas.microsoft.com/office/powerpoint/2010/main" val="16015375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SCALABILITY ON DEMAND</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r>
              <a:rPr lang="en-US" sz="2800" b="1" dirty="0">
                <a:solidFill>
                  <a:srgbClr val="FFC000"/>
                </a:solidFill>
              </a:rPr>
              <a:t>Is it worth it?</a:t>
            </a:r>
            <a:endParaRPr lang="en-US" b="1" dirty="0">
              <a:solidFill>
                <a:srgbClr val="FFC000"/>
              </a:solidFill>
            </a:endParaRPr>
          </a:p>
          <a:p>
            <a:pPr marL="457200" indent="-457200">
              <a:buFont typeface="Arial" panose="020B0604020202020204" pitchFamily="34" charset="0"/>
              <a:buChar char="•"/>
            </a:pPr>
            <a:r>
              <a:rPr lang="en-US" dirty="0"/>
              <a:t>I launched a statistics program at the beginning of this talk</a:t>
            </a:r>
          </a:p>
          <a:p>
            <a:pPr marL="457200" indent="-457200">
              <a:buFont typeface="Arial" panose="020B0604020202020204" pitchFamily="34" charset="0"/>
              <a:buChar char="•"/>
            </a:pPr>
            <a:r>
              <a:rPr lang="en-US" dirty="0"/>
              <a:t>It takes about 15 minutes to complete</a:t>
            </a:r>
          </a:p>
          <a:p>
            <a:pPr marL="457200" indent="-457200">
              <a:buFont typeface="Arial" panose="020B0604020202020204" pitchFamily="34" charset="0"/>
              <a:buChar char="•"/>
            </a:pPr>
            <a:r>
              <a:rPr lang="en-US" dirty="0"/>
              <a:t>After switching the call to </a:t>
            </a:r>
            <a:r>
              <a:rPr lang="en-US" dirty="0">
                <a:latin typeface="Amazon Ember Mono" panose="020B0509020204020204" pitchFamily="49" charset="0"/>
                <a:ea typeface="Amazon Ember Mono" panose="020B0509020204020204" pitchFamily="49" charset="0"/>
                <a:cs typeface="Amazon Ember Mono" panose="020B0509020204020204" pitchFamily="49" charset="0"/>
              </a:rPr>
              <a:t>transform</a:t>
            </a:r>
            <a:r>
              <a:rPr lang="en-US" dirty="0"/>
              <a:t> to the </a:t>
            </a:r>
            <a:r>
              <a:rPr lang="en-US" dirty="0">
                <a:latin typeface="Amazon Ember Mono" panose="020B0509020204020204" pitchFamily="49" charset="0"/>
                <a:ea typeface="Amazon Ember Mono" panose="020B0509020204020204" pitchFamily="49" charset="0"/>
                <a:cs typeface="Amazon Ember Mono" panose="020B0509020204020204" pitchFamily="49" charset="0"/>
              </a:rPr>
              <a:t>cloud</a:t>
            </a:r>
            <a:r>
              <a:rPr lang="en-US" dirty="0">
                <a:latin typeface="+mn-lt"/>
                <a:ea typeface="Amazon Ember Mono" panose="020B0509020204020204" pitchFamily="49" charset="0"/>
                <a:cs typeface="Amazon Ember Mono" panose="020B0509020204020204" pitchFamily="49" charset="0"/>
              </a:rPr>
              <a:t> execution policy like in the previous slide</a:t>
            </a:r>
          </a:p>
          <a:p>
            <a:pPr marL="457200" indent="-457200">
              <a:buFont typeface="Arial" panose="020B0604020202020204" pitchFamily="34" charset="0"/>
              <a:buChar char="•"/>
            </a:pPr>
            <a:r>
              <a:rPr lang="en-US" dirty="0">
                <a:latin typeface="+mn-lt"/>
                <a:ea typeface="Amazon Ember Mono" panose="020B0509020204020204" pitchFamily="49" charset="0"/>
                <a:cs typeface="Amazon Ember Mono" panose="020B0509020204020204" pitchFamily="49" charset="0"/>
              </a:rPr>
              <a:t>It takes 8 seconds!</a:t>
            </a:r>
          </a:p>
          <a:p>
            <a:pPr marL="457200" indent="-457200">
              <a:buFont typeface="Arial" panose="020B0604020202020204" pitchFamily="34" charset="0"/>
              <a:buChar char="•"/>
            </a:pPr>
            <a:r>
              <a:rPr lang="en-US">
                <a:latin typeface="+mn-lt"/>
                <a:ea typeface="Amazon Ember Mono" panose="020B0509020204020204" pitchFamily="49" charset="0"/>
                <a:cs typeface="Amazon Ember Mono" panose="020B0509020204020204" pitchFamily="49" charset="0"/>
              </a:rPr>
              <a:t>Let’s see</a:t>
            </a:r>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506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ERROR HANDLING</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fontScale="92500" lnSpcReduction="20000"/>
          </a:bodyPr>
          <a:lstStyle/>
          <a:p>
            <a:r>
              <a:rPr lang="en-US" dirty="0"/>
              <a:t>What if there is an error in the lambda?</a:t>
            </a:r>
          </a:p>
          <a:p>
            <a:pPr marL="457200" indent="-457200">
              <a:buFont typeface="Arial" panose="020B0604020202020204" pitchFamily="34" charset="0"/>
              <a:buChar char="•"/>
            </a:pPr>
            <a:r>
              <a:rPr lang="en-US" dirty="0"/>
              <a:t>Throwing exceptions across the cloud seems problematic…</a:t>
            </a:r>
          </a:p>
          <a:p>
            <a:pPr marL="457200" indent="-457200">
              <a:buFont typeface="Arial" panose="020B0604020202020204" pitchFamily="34" charset="0"/>
              <a:buChar char="•"/>
            </a:pPr>
            <a:r>
              <a:rPr lang="en-US" dirty="0"/>
              <a:t>Fortunately, C++23 added </a:t>
            </a:r>
            <a:r>
              <a:rPr lang="en-US" dirty="0">
                <a:solidFill>
                  <a:schemeClr val="accent2"/>
                </a:solidFill>
              </a:rPr>
              <a:t>std::expected</a:t>
            </a:r>
            <a:r>
              <a:rPr lang="en-US" dirty="0"/>
              <a:t>, which is ideal for circumstances like this</a:t>
            </a:r>
          </a:p>
          <a:p>
            <a:pPr marL="742950" lvl="1" indent="-457200">
              <a:buFont typeface="Arial" panose="020B0604020202020204" pitchFamily="34" charset="0"/>
              <a:buChar char="•"/>
            </a:pPr>
            <a:r>
              <a:rPr lang="en-US" dirty="0" err="1"/>
              <a:t>tl</a:t>
            </a:r>
            <a:r>
              <a:rPr lang="en-US" dirty="0"/>
              <a:t>::expected is a good implementation for earlier standards</a:t>
            </a:r>
          </a:p>
          <a:p>
            <a:pPr marL="742950" lvl="1" indent="-457200">
              <a:buFont typeface="Arial" panose="020B0604020202020204" pitchFamily="34" charset="0"/>
              <a:buChar char="•"/>
            </a:pPr>
            <a:r>
              <a:rPr lang="en-US" dirty="0"/>
              <a:t>Indeed, it is the same approach as the Aws::Outcome class that the C++ SDK has traditionally adopted</a:t>
            </a:r>
          </a:p>
          <a:p>
            <a:pPr marL="457200" indent="-457200">
              <a:buFont typeface="Arial" panose="020B0604020202020204" pitchFamily="34" charset="0"/>
              <a:buChar char="•"/>
            </a:pPr>
            <a:r>
              <a:rPr lang="en-US" dirty="0"/>
              <a:t>To maximize transparency, if a function</a:t>
            </a:r>
          </a:p>
          <a:p>
            <a:pPr marL="742950" lvl="1" indent="-457200">
              <a:buFont typeface="Arial" panose="020B0604020202020204" pitchFamily="34" charset="0"/>
              <a:buChar char="•"/>
            </a:pPr>
            <a:r>
              <a:rPr lang="en-US" dirty="0"/>
              <a:t>An exception throws an exception, it is converted to an expected&lt;T, string&gt; over the wire and then an exception is thrown at the client (similar but may not be identical)</a:t>
            </a:r>
          </a:p>
          <a:p>
            <a:pPr marL="742950" lvl="1" indent="-457200">
              <a:buFont typeface="Arial" panose="020B0604020202020204" pitchFamily="34" charset="0"/>
              <a:buChar char="•"/>
            </a:pPr>
            <a:r>
              <a:rPr lang="en-US" dirty="0"/>
              <a:t>If either the client or the cloud function declares an expected&lt;T, E&gt; return type, then that’s even better, and we use that.</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037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ACCESSING THE ACTUAL EVENT</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pPr marL="457200" indent="-457200">
              <a:buFont typeface="Arial" panose="020B0604020202020204" pitchFamily="34" charset="0"/>
              <a:buChar char="•"/>
            </a:pPr>
            <a:r>
              <a:rPr lang="en-US" dirty="0"/>
              <a:t>If you want to use the actual underlying JSON event, just declare the argument as an </a:t>
            </a:r>
            <a:r>
              <a:rPr lang="en-US" dirty="0" err="1"/>
              <a:t>invocation_request</a:t>
            </a:r>
            <a:r>
              <a:rPr lang="en-US" dirty="0"/>
              <a:t> to get the actual JSON</a:t>
            </a:r>
          </a:p>
          <a:p>
            <a:pPr marL="742950" lvl="1" indent="-457200">
              <a:buFont typeface="Arial" panose="020B0604020202020204" pitchFamily="34" charset="0"/>
              <a:buChar char="•"/>
            </a:pPr>
            <a:r>
              <a:rPr lang="en-US" dirty="0"/>
              <a:t>This can be done independently on either the client or the server</a:t>
            </a:r>
          </a:p>
          <a:p>
            <a:pPr marL="457200" indent="-457200">
              <a:buFont typeface="Arial" panose="020B0604020202020204" pitchFamily="34" charset="0"/>
              <a:buChar char="•"/>
            </a:pPr>
            <a:r>
              <a:rPr lang="en-US" dirty="0"/>
              <a:t>Likewise, the return value can be declared as an </a:t>
            </a:r>
            <a:r>
              <a:rPr lang="en-US" dirty="0" err="1"/>
              <a:t>invocation_response</a:t>
            </a:r>
            <a:r>
              <a:rPr lang="en-US" dirty="0"/>
              <a:t> to get the actual JSON</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86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LAMBDA</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ARGUMENT SERIALIZATION</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lnSpcReduction="10000"/>
          </a:bodyPr>
          <a:lstStyle/>
          <a:p>
            <a:pPr marL="457200" indent="-457200">
              <a:buFont typeface="Arial" panose="020B0604020202020204" pitchFamily="34" charset="0"/>
              <a:buChar char="•"/>
            </a:pPr>
            <a:r>
              <a:rPr lang="en-US" dirty="0"/>
              <a:t>Until there is a reflection facility, serializing data over the wire will be “interesting”</a:t>
            </a:r>
          </a:p>
          <a:p>
            <a:pPr marL="457200" indent="-457200">
              <a:buFont typeface="Arial" panose="020B0604020202020204" pitchFamily="34" charset="0"/>
              <a:buChar char="•"/>
            </a:pPr>
            <a:r>
              <a:rPr lang="en-US" dirty="0"/>
              <a:t>Therefore, we’ve made serialization pluggable</a:t>
            </a:r>
          </a:p>
          <a:p>
            <a:pPr marL="457200" indent="-457200">
              <a:buFont typeface="Arial" panose="020B0604020202020204" pitchFamily="34" charset="0"/>
              <a:buChar char="•"/>
            </a:pPr>
            <a:r>
              <a:rPr lang="en-US" dirty="0"/>
              <a:t>But leaving it to the user to serialize the arguments is a big part of what makes using lambdas more challenging than local functions</a:t>
            </a:r>
          </a:p>
          <a:p>
            <a:pPr marL="457200" indent="-457200">
              <a:buFont typeface="Arial" panose="020B0604020202020204" pitchFamily="34" charset="0"/>
              <a:buChar char="•"/>
            </a:pPr>
            <a:r>
              <a:rPr lang="en-US" dirty="0"/>
              <a:t>So we default to using the remarkable </a:t>
            </a:r>
            <a:r>
              <a:rPr lang="en-US" dirty="0">
                <a:hlinkClick r:id="rId3"/>
              </a:rPr>
              <a:t>alpaca</a:t>
            </a:r>
            <a:r>
              <a:rPr lang="en-US" dirty="0"/>
              <a:t> serialization library</a:t>
            </a:r>
          </a:p>
          <a:p>
            <a:pPr marL="742950" lvl="1" indent="-457200">
              <a:buFont typeface="Arial" panose="020B0604020202020204" pitchFamily="34" charset="0"/>
              <a:buChar char="•"/>
            </a:pPr>
            <a:r>
              <a:rPr lang="en-US" dirty="0"/>
              <a:t>Don’t have time to discuss it here, but definitely worth checking out</a:t>
            </a:r>
          </a:p>
          <a:p>
            <a:pPr marL="742950" lvl="1" indent="-457200">
              <a:buFont typeface="Arial" panose="020B0604020202020204" pitchFamily="34" charset="0"/>
              <a:buChar char="•"/>
            </a:pPr>
            <a:r>
              <a:rPr lang="en-US" dirty="0"/>
              <a:t>Uses SFINAE and structured binding to serialize aggregates and many STL containers with zero boilerplate</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8" name="Graphic 10">
            <a:extLst>
              <a:ext uri="{FF2B5EF4-FFF2-40B4-BE49-F238E27FC236}">
                <a16:creationId xmlns:a16="http://schemas.microsoft.com/office/drawing/2014/main" id="{FA7DB8CD-CFCD-4256-8C54-10E8A7653E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716015" y="-1"/>
            <a:ext cx="1475985" cy="1475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6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REALITY CHECK</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THIS IS ONLY THE START OF THE JOURNEY</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fontScale="77500" lnSpcReduction="20000"/>
          </a:bodyPr>
          <a:lstStyle/>
          <a:p>
            <a:pPr marL="457200" indent="-457200">
              <a:buFont typeface="Arial" panose="020B0604020202020204" pitchFamily="34" charset="0"/>
              <a:buChar char="•"/>
            </a:pPr>
            <a:r>
              <a:rPr lang="en-US" dirty="0"/>
              <a:t>Only (partially) supports two of hundreds of services so far</a:t>
            </a:r>
          </a:p>
          <a:p>
            <a:pPr marL="742950" lvl="1" indent="-457200">
              <a:buFont typeface="Arial" panose="020B0604020202020204" pitchFamily="34" charset="0"/>
              <a:buChar char="•"/>
            </a:pPr>
            <a:r>
              <a:rPr lang="en-US" dirty="0"/>
              <a:t>Although they are extremely popular services covering both compute and storage</a:t>
            </a:r>
          </a:p>
          <a:p>
            <a:pPr marL="457200" indent="-457200">
              <a:buFont typeface="Arial" panose="020B0604020202020204" pitchFamily="34" charset="0"/>
              <a:buChar char="•"/>
            </a:pPr>
            <a:r>
              <a:rPr lang="en-US" dirty="0"/>
              <a:t>Serialization is wonky </a:t>
            </a:r>
          </a:p>
          <a:p>
            <a:pPr marL="742950" lvl="1" indent="-457200">
              <a:buFont typeface="Arial" panose="020B0604020202020204" pitchFamily="34" charset="0"/>
              <a:buChar char="•"/>
            </a:pPr>
            <a:r>
              <a:rPr lang="en-US" dirty="0"/>
              <a:t>Alpaca is more of a stopgap until we have real reflection</a:t>
            </a:r>
          </a:p>
          <a:p>
            <a:pPr marL="457200" indent="-457200">
              <a:buFont typeface="Arial" panose="020B0604020202020204" pitchFamily="34" charset="0"/>
              <a:buChar char="•"/>
            </a:pPr>
            <a:r>
              <a:rPr lang="en-US" dirty="0"/>
              <a:t>Even then, only passing by value is likely to be supported</a:t>
            </a:r>
          </a:p>
          <a:p>
            <a:pPr marL="742950" lvl="1" indent="-457200">
              <a:buFont typeface="Arial" panose="020B0604020202020204" pitchFamily="34" charset="0"/>
              <a:buChar char="•"/>
            </a:pPr>
            <a:r>
              <a:rPr lang="en-US" dirty="0"/>
              <a:t>The learnings from Val (</a:t>
            </a:r>
            <a:r>
              <a:rPr lang="en-US" dirty="0">
                <a:hlinkClick r:id="rId3"/>
              </a:rPr>
              <a:t>https://www.val-lang.dev/</a:t>
            </a:r>
            <a:r>
              <a:rPr lang="en-US" dirty="0"/>
              <a:t>) on what a workhorse pass-by-value can be are encouraging</a:t>
            </a:r>
          </a:p>
          <a:p>
            <a:pPr marL="457200" indent="-457200">
              <a:buFont typeface="Arial" panose="020B0604020202020204" pitchFamily="34" charset="0"/>
              <a:buChar char="•"/>
            </a:pPr>
            <a:r>
              <a:rPr lang="en-US" dirty="0"/>
              <a:t>Concurrency is wonky</a:t>
            </a:r>
          </a:p>
          <a:p>
            <a:pPr marL="742950" lvl="1" indent="-457200">
              <a:buFont typeface="Arial" panose="020B0604020202020204" pitchFamily="34" charset="0"/>
              <a:buChar char="•"/>
            </a:pPr>
            <a:r>
              <a:rPr lang="en-US" dirty="0"/>
              <a:t>If we wrap an AWS Lambda in a C++ lambda (which is often desirable) the cloud launch policy won’t work because it is no longer a pure cloud function</a:t>
            </a:r>
          </a:p>
          <a:p>
            <a:pPr marL="457200" indent="-457200">
              <a:buFont typeface="Arial" panose="020B0604020202020204" pitchFamily="34" charset="0"/>
              <a:buChar char="•"/>
            </a:pPr>
            <a:r>
              <a:rPr lang="en-US" dirty="0"/>
              <a:t>Cloud applications require more than just code. They need deployments, roles, etc.</a:t>
            </a:r>
          </a:p>
          <a:p>
            <a:pPr marL="742950" lvl="1" indent="-457200">
              <a:buFont typeface="Arial" panose="020B0604020202020204" pitchFamily="34" charset="0"/>
              <a:buChar char="•"/>
            </a:pPr>
            <a:r>
              <a:rPr lang="en-US" dirty="0"/>
              <a:t>We do not provide any simplification for that, </a:t>
            </a:r>
            <a:r>
              <a:rPr lang="en-US" dirty="0">
                <a:solidFill>
                  <a:schemeClr val="accent2"/>
                </a:solidFill>
              </a:rPr>
              <a:t>YET</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7490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C26B4-D5A2-43EA-A792-AC29C4F818F3}"/>
              </a:ext>
            </a:extLst>
          </p:cNvPr>
          <p:cNvSpPr>
            <a:spLocks noGrp="1"/>
          </p:cNvSpPr>
          <p:nvPr>
            <p:ph type="title"/>
          </p:nvPr>
        </p:nvSpPr>
        <p:spPr/>
        <p:txBody>
          <a:bodyPr/>
          <a:lstStyle/>
          <a:p>
            <a:r>
              <a:rPr lang="en-US" dirty="0"/>
              <a:t>What next?</a:t>
            </a:r>
          </a:p>
        </p:txBody>
      </p:sp>
    </p:spTree>
    <p:extLst>
      <p:ext uri="{BB962C8B-B14F-4D97-AF65-F5344CB8AC3E}">
        <p14:creationId xmlns:p14="http://schemas.microsoft.com/office/powerpoint/2010/main" val="14160770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C++ FOR THE CLOUD</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NEXT STEPS</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r>
              <a:rPr lang="en-US" dirty="0"/>
              <a:t>Work on mitigating the “reality checks” of course</a:t>
            </a:r>
          </a:p>
          <a:p>
            <a:pPr marL="457200" indent="-457200">
              <a:buFont typeface="Arial" panose="020B0604020202020204" pitchFamily="34" charset="0"/>
              <a:buChar char="•"/>
            </a:pPr>
            <a:r>
              <a:rPr lang="en-US" dirty="0"/>
              <a:t>Short term: </a:t>
            </a:r>
          </a:p>
          <a:p>
            <a:pPr marL="742950" lvl="1" indent="-457200">
              <a:buFont typeface="Arial" panose="020B0604020202020204" pitchFamily="34" charset="0"/>
              <a:buChar char="•"/>
            </a:pPr>
            <a:r>
              <a:rPr lang="en-US" dirty="0"/>
              <a:t>New services and feature coverage</a:t>
            </a:r>
          </a:p>
          <a:p>
            <a:pPr marL="742950" lvl="1" indent="-457200">
              <a:buFont typeface="Arial" panose="020B0604020202020204" pitchFamily="34" charset="0"/>
              <a:buChar char="•"/>
            </a:pPr>
            <a:r>
              <a:rPr lang="en-US" dirty="0"/>
              <a:t>Leverage more modern C++ language features</a:t>
            </a:r>
          </a:p>
          <a:p>
            <a:pPr marL="457200" indent="-457200">
              <a:buFont typeface="Arial" panose="020B0604020202020204" pitchFamily="34" charset="0"/>
              <a:buChar char="•"/>
            </a:pPr>
            <a:r>
              <a:rPr lang="en-US" dirty="0"/>
              <a:t>Medium term</a:t>
            </a:r>
          </a:p>
          <a:p>
            <a:pPr marL="742950" lvl="1" indent="-457200">
              <a:buFont typeface="Arial" panose="020B0604020202020204" pitchFamily="34" charset="0"/>
              <a:buChar char="•"/>
            </a:pPr>
            <a:r>
              <a:rPr lang="en-US" dirty="0"/>
              <a:t>Tool support</a:t>
            </a:r>
          </a:p>
          <a:p>
            <a:pPr marL="457200" indent="-457200">
              <a:buFont typeface="Arial" panose="020B0604020202020204" pitchFamily="34" charset="0"/>
              <a:buChar char="•"/>
            </a:pPr>
            <a:r>
              <a:rPr lang="en-US" dirty="0"/>
              <a:t>Long term</a:t>
            </a:r>
          </a:p>
          <a:p>
            <a:pPr marL="742950" lvl="1" indent="-457200">
              <a:buFont typeface="Arial" panose="020B0604020202020204" pitchFamily="34" charset="0"/>
              <a:buChar char="•"/>
            </a:pPr>
            <a:r>
              <a:rPr lang="en-US" dirty="0"/>
              <a:t>Language changes</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0862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NEW SERVICES AND FEATURES</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 //</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EXAMPL:E WE ARE TARGETING SOON</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pPr marL="457200" indent="-457200">
              <a:buFont typeface="Arial" panose="020B0604020202020204" pitchFamily="34" charset="0"/>
              <a:buChar char="•"/>
            </a:pPr>
            <a:r>
              <a:rPr lang="en-US" b="1" dirty="0">
                <a:solidFill>
                  <a:schemeClr val="accent2"/>
                </a:solidFill>
              </a:rPr>
              <a:t>New service:</a:t>
            </a:r>
            <a:r>
              <a:rPr lang="en-US" b="1" dirty="0"/>
              <a:t> </a:t>
            </a:r>
            <a:r>
              <a:rPr lang="en-US" dirty="0"/>
              <a:t>Target NoSQL databases like DynamoDB as “maps in the cloud” that are nearly as easy to use as std::map</a:t>
            </a:r>
          </a:p>
          <a:p>
            <a:pPr marL="457200" indent="-457200">
              <a:buFont typeface="Arial" panose="020B0604020202020204" pitchFamily="34" charset="0"/>
              <a:buChar char="•"/>
            </a:pPr>
            <a:r>
              <a:rPr lang="en-US" b="1" dirty="0">
                <a:solidFill>
                  <a:schemeClr val="accent2"/>
                </a:solidFill>
              </a:rPr>
              <a:t>New feature coverage for existing services: </a:t>
            </a:r>
            <a:r>
              <a:rPr lang="en-US" dirty="0"/>
              <a:t>Triggers for lambda</a:t>
            </a:r>
          </a:p>
          <a:p>
            <a:pPr marL="457200" indent="-457200">
              <a:buFont typeface="Arial" panose="020B0604020202020204" pitchFamily="34" charset="0"/>
              <a:buChar char="•"/>
            </a:pPr>
            <a:r>
              <a:rPr lang="en-US" dirty="0"/>
              <a:t>In the code below, every time a file is uploaded to an S3 bucket, it is used to update a map in the cloud</a:t>
            </a:r>
          </a:p>
          <a:p>
            <a:pPr marL="742950" lvl="1" indent="-457200">
              <a:buFont typeface="Arial" panose="020B0604020202020204" pitchFamily="34" charset="0"/>
              <a:buChar char="•"/>
            </a:pPr>
            <a:r>
              <a:rPr lang="en-US" dirty="0"/>
              <a:t>Everything runs entirely in the cloud, eliminating all client </a:t>
            </a:r>
            <a:r>
              <a:rPr lang="en-US" dirty="0" err="1"/>
              <a:t>bottlenechs</a:t>
            </a:r>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BBDB4B52-AEC9-4507-B875-0EABD633993E}"/>
              </a:ext>
            </a:extLst>
          </p:cNvPr>
          <p:cNvSpPr txBox="1"/>
          <p:nvPr/>
        </p:nvSpPr>
        <p:spPr>
          <a:xfrm>
            <a:off x="672096" y="5249348"/>
            <a:ext cx="10665553" cy="1034129"/>
          </a:xfrm>
          <a:prstGeom prst="rect">
            <a:avLst/>
          </a:prstGeom>
          <a:solidFill>
            <a:schemeClr val="tx2"/>
          </a:solidFill>
          <a:effectLst>
            <a:glow rad="63500">
              <a:schemeClr val="accent1">
                <a:satMod val="175000"/>
                <a:alpha val="40000"/>
              </a:schemeClr>
            </a:glow>
          </a:effectLst>
          <a:scene3d>
            <a:camera prst="orthographicFront"/>
            <a:lightRig rig="threePt" dir="t"/>
          </a:scene3d>
          <a:sp3d>
            <a:bevelT w="152400" h="50800" prst="softRound"/>
          </a:sp3d>
        </p:spPr>
        <p:txBody>
          <a:bodyPr wrap="square" lIns="182880" tIns="146304" rIns="182880" bIns="146304" rtlCol="0">
            <a:spAutoFit/>
          </a:bodyPr>
          <a:lstStyle/>
          <a:p>
            <a:r>
              <a:rPr lang="en-US" sz="2400" b="0" dirty="0">
                <a:solidFill>
                  <a:srgbClr val="6A737D"/>
                </a:solidFill>
                <a:effectLst/>
                <a:latin typeface="Consolas" panose="020B0609020204030204" pitchFamily="49" charset="0"/>
              </a:rPr>
              <a:t>// f is a lambda that reads an object and updates a </a:t>
            </a:r>
            <a:r>
              <a:rPr lang="en-US" sz="2400" b="0" dirty="0" err="1">
                <a:solidFill>
                  <a:srgbClr val="6A737D"/>
                </a:solidFill>
                <a:effectLst/>
                <a:latin typeface="Consolas" panose="020B0609020204030204" pitchFamily="49" charset="0"/>
              </a:rPr>
              <a:t>kv</a:t>
            </a:r>
            <a:r>
              <a:rPr lang="en-US" sz="2400" b="0" dirty="0">
                <a:solidFill>
                  <a:srgbClr val="6A737D"/>
                </a:solidFill>
                <a:effectLst/>
                <a:latin typeface="Consolas" panose="020B0609020204030204" pitchFamily="49" charset="0"/>
              </a:rPr>
              <a:t> store</a:t>
            </a:r>
            <a:endParaRPr lang="en-US" sz="2400" b="0" dirty="0">
              <a:solidFill>
                <a:srgbClr val="000000"/>
              </a:solidFill>
              <a:effectLst/>
              <a:latin typeface="Consolas" panose="020B0609020204030204" pitchFamily="49" charset="0"/>
            </a:endParaRPr>
          </a:p>
          <a:p>
            <a:r>
              <a:rPr lang="en-US" sz="2400" b="0" dirty="0">
                <a:solidFill>
                  <a:srgbClr val="6F42C1"/>
                </a:solidFill>
                <a:effectLst/>
                <a:latin typeface="Consolas" panose="020B0609020204030204" pitchFamily="49" charset="0"/>
              </a:rPr>
              <a:t>(</a:t>
            </a:r>
            <a:r>
              <a:rPr lang="en-US" sz="2400" b="0" dirty="0" err="1">
                <a:solidFill>
                  <a:srgbClr val="6F42C1"/>
                </a:solidFill>
                <a:effectLst/>
                <a:latin typeface="Consolas" panose="020B0609020204030204" pitchFamily="49" charset="0"/>
              </a:rPr>
              <a:t>myBucket</a:t>
            </a:r>
            <a:r>
              <a:rPr lang="en-US" sz="2400" b="0" dirty="0">
                <a:solidFill>
                  <a:srgbClr val="6F42C1"/>
                </a:solidFill>
                <a:effectLst/>
                <a:latin typeface="Consolas" panose="020B0609020204030204" pitchFamily="49" charset="0"/>
              </a:rPr>
              <a:t> | f).detach(); </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80249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MORE MODERN C++</a:t>
            </a:r>
            <a:r>
              <a:rPr lang="en-US" sz="1800" dirty="0">
                <a:solidFill>
                  <a:schemeClr val="accent6"/>
                </a:solidFill>
                <a:latin typeface="Amazon Ember Thin" panose="020B0303020204020204" pitchFamily="34" charset="0"/>
                <a:ea typeface="Amazon Ember Thin" panose="020B0303020204020204" pitchFamily="34" charset="0"/>
                <a:cs typeface="Amazon Ember Thin" panose="020B0303020204020204" pitchFamily="34" charset="0"/>
              </a:rPr>
              <a:t>//</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EXAMPL:E WE ARE TARGETING SOON</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pPr marL="457200" indent="-457200">
              <a:buFont typeface="Arial" panose="020B0604020202020204" pitchFamily="34" charset="0"/>
              <a:buChar char="•"/>
            </a:pPr>
            <a:r>
              <a:rPr lang="en-US" dirty="0"/>
              <a:t>High-Level Enhancements for AWS in C++ already makes good use of modern C++ features like std::expected, structured binding (via Alpaca), etc.</a:t>
            </a:r>
          </a:p>
          <a:p>
            <a:pPr marL="457200" indent="-457200">
              <a:buFont typeface="Arial" panose="020B0604020202020204" pitchFamily="34" charset="0"/>
              <a:buChar char="•"/>
            </a:pPr>
            <a:r>
              <a:rPr lang="en-US" b="1" dirty="0">
                <a:solidFill>
                  <a:schemeClr val="accent2"/>
                </a:solidFill>
              </a:rPr>
              <a:t>Early candidate:</a:t>
            </a:r>
            <a:r>
              <a:rPr lang="en-US" dirty="0"/>
              <a:t> Since virtually everything that happens in the cloud is asynchronous, leverage C++26-targeted std::execution</a:t>
            </a:r>
          </a:p>
          <a:p>
            <a:pPr marL="457200" indent="-457200">
              <a:buFont typeface="Arial" panose="020B0604020202020204" pitchFamily="34" charset="0"/>
              <a:buChar char="•"/>
            </a:pPr>
            <a:r>
              <a:rPr lang="en-US" dirty="0"/>
              <a:t>Support ranges as well as STL algorithms</a:t>
            </a:r>
          </a:p>
          <a:p>
            <a:pPr marL="742950" lvl="1" indent="-457200">
              <a:buFont typeface="Arial" panose="020B0604020202020204" pitchFamily="34" charset="0"/>
              <a:buChar char="•"/>
            </a:pPr>
            <a:r>
              <a:rPr lang="en-US" dirty="0"/>
              <a:t>Question: How to work around the lack of execution policies in ranges</a:t>
            </a:r>
          </a:p>
          <a:p>
            <a:pPr marL="457200" indent="-457200">
              <a:buFont typeface="Arial" panose="020B0604020202020204" pitchFamily="34" charset="0"/>
              <a:buChar char="•"/>
            </a:pPr>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2457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TOOL SUPPORT</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a:bodyPr>
          <a:lstStyle/>
          <a:p>
            <a:pPr marL="457200" indent="-457200">
              <a:buFont typeface="Arial" panose="020B0604020202020204" pitchFamily="34" charset="0"/>
              <a:buChar char="•"/>
            </a:pPr>
            <a:r>
              <a:rPr lang="en-US" dirty="0"/>
              <a:t>The C++ toolchain is designed for building an executable</a:t>
            </a:r>
          </a:p>
          <a:p>
            <a:pPr marL="742950" lvl="1" indent="-457200">
              <a:buFont typeface="Arial" panose="020B0604020202020204" pitchFamily="34" charset="0"/>
              <a:buChar char="•"/>
            </a:pPr>
            <a:r>
              <a:rPr lang="en-US" dirty="0"/>
              <a:t>Not assembling apps out of managed services</a:t>
            </a:r>
          </a:p>
          <a:p>
            <a:pPr marL="457200" indent="-457200">
              <a:buFont typeface="Arial" panose="020B0604020202020204" pitchFamily="34" charset="0"/>
              <a:buChar char="•"/>
            </a:pPr>
            <a:r>
              <a:rPr lang="en-US" dirty="0"/>
              <a:t>What about a linker that links cloud functions?</a:t>
            </a:r>
          </a:p>
          <a:p>
            <a:pPr marL="457200" indent="-457200">
              <a:buFont typeface="Arial" panose="020B0604020202020204" pitchFamily="34" charset="0"/>
              <a:buChar char="•"/>
            </a:pPr>
            <a:r>
              <a:rPr lang="en-US" dirty="0"/>
              <a:t>Better tooling to automate deployment, roles, etc.</a:t>
            </a:r>
          </a:p>
          <a:p>
            <a:pPr marL="742950" lvl="1" indent="-457200">
              <a:buFont typeface="Arial" panose="020B0604020202020204" pitchFamily="34" charset="0"/>
              <a:buChar char="•"/>
            </a:pPr>
            <a:r>
              <a:rPr lang="en-US" dirty="0"/>
              <a:t>This is a major consideration in cloud computing that doesn’t exist in executables</a:t>
            </a:r>
          </a:p>
          <a:p>
            <a:pPr marL="742950" lvl="1" indent="-457200">
              <a:buFont typeface="Arial" panose="020B0604020202020204" pitchFamily="34" charset="0"/>
              <a:buChar char="•"/>
            </a:pPr>
            <a:r>
              <a:rPr lang="en-US" dirty="0"/>
              <a:t>AWS Cloud Development Kit is a great candidate for this </a:t>
            </a:r>
          </a:p>
          <a:p>
            <a:pPr marL="457200" indent="-457200">
              <a:buFont typeface="Arial" panose="020B0604020202020204" pitchFamily="34" charset="0"/>
              <a:buChar char="•"/>
            </a:pPr>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57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THE CLOUD</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 A NEW HOME FOR APPLICATIONS</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fontScale="85000" lnSpcReduction="10000"/>
          </a:bodyPr>
          <a:lstStyle/>
          <a:p>
            <a:pPr marL="457200" indent="-457200">
              <a:buFont typeface="Arial" panose="020B0604020202020204" pitchFamily="34" charset="0"/>
              <a:buChar char="•"/>
            </a:pPr>
            <a:r>
              <a:rPr lang="en-US" b="1" dirty="0">
                <a:solidFill>
                  <a:srgbClr val="FFC000"/>
                </a:solidFill>
              </a:rPr>
              <a:t>Storage and compute hosted on the internet, </a:t>
            </a:r>
            <a:r>
              <a:rPr lang="en-US" dirty="0"/>
              <a:t>not your computer</a:t>
            </a:r>
          </a:p>
          <a:p>
            <a:pPr marL="457200" indent="-457200">
              <a:buFont typeface="Arial" panose="020B0604020202020204" pitchFamily="34" charset="0"/>
              <a:buChar char="•"/>
            </a:pPr>
            <a:r>
              <a:rPr lang="en-US" b="1" dirty="0">
                <a:solidFill>
                  <a:srgbClr val="FFC000"/>
                </a:solidFill>
              </a:rPr>
              <a:t>Shareable</a:t>
            </a:r>
            <a:r>
              <a:rPr lang="en-US" b="1" dirty="0"/>
              <a:t> </a:t>
            </a:r>
            <a:r>
              <a:rPr lang="en-US" dirty="0"/>
              <a:t>with whoever you choose wherever in the world you choose</a:t>
            </a:r>
          </a:p>
          <a:p>
            <a:pPr marL="457200" indent="-457200">
              <a:buFont typeface="Arial" panose="020B0604020202020204" pitchFamily="34" charset="0"/>
              <a:buChar char="•"/>
            </a:pPr>
            <a:r>
              <a:rPr lang="en-US" b="1" dirty="0">
                <a:solidFill>
                  <a:srgbClr val="FFC000"/>
                </a:solidFill>
              </a:rPr>
              <a:t>Infinitely scalable: </a:t>
            </a:r>
            <a:r>
              <a:rPr lang="en-US" dirty="0"/>
              <a:t>Concurrency in the thousands or higher and petabytes of storage. </a:t>
            </a:r>
          </a:p>
          <a:p>
            <a:pPr marL="742950" lvl="1" indent="-457200">
              <a:buFont typeface="Arial" panose="020B0604020202020204" pitchFamily="34" charset="0"/>
              <a:buChar char="•"/>
            </a:pPr>
            <a:r>
              <a:rPr lang="en-US" dirty="0"/>
              <a:t>No longer limited by cores or disks on your machine</a:t>
            </a:r>
          </a:p>
          <a:p>
            <a:pPr marL="457200" indent="-457200">
              <a:buFont typeface="Arial" panose="020B0604020202020204" pitchFamily="34" charset="0"/>
              <a:buChar char="•"/>
            </a:pPr>
            <a:r>
              <a:rPr lang="en-US" b="1" dirty="0">
                <a:solidFill>
                  <a:srgbClr val="FFC000"/>
                </a:solidFill>
              </a:rPr>
              <a:t>Pay for what you use on demand. </a:t>
            </a:r>
            <a:r>
              <a:rPr lang="en-US" dirty="0">
                <a:solidFill>
                  <a:schemeClr val="tx1"/>
                </a:solidFill>
              </a:rPr>
              <a:t>Compute, storage, and concurrency are all elastic</a:t>
            </a:r>
          </a:p>
          <a:p>
            <a:pPr marL="457200" indent="-457200">
              <a:buFont typeface="Arial" panose="020B0604020202020204" pitchFamily="34" charset="0"/>
              <a:buChar char="•"/>
            </a:pPr>
            <a:r>
              <a:rPr lang="en-US" b="1" dirty="0">
                <a:solidFill>
                  <a:srgbClr val="FFC000"/>
                </a:solidFill>
              </a:rPr>
              <a:t>Managed.</a:t>
            </a:r>
            <a:r>
              <a:rPr lang="en-US" b="1" dirty="0">
                <a:solidFill>
                  <a:schemeClr val="tx1"/>
                </a:solidFill>
              </a:rPr>
              <a:t> </a:t>
            </a:r>
            <a:r>
              <a:rPr lang="en-US" dirty="0">
                <a:solidFill>
                  <a:schemeClr val="tx1"/>
                </a:solidFill>
              </a:rPr>
              <a:t>Patching operating systems, replacing failed disks, worrying about how much power to send to a rack, are all handled by the cloud provider, not you </a:t>
            </a:r>
            <a:endParaRPr lang="en-US" dirty="0">
              <a:solidFill>
                <a:srgbClr val="FFC000"/>
              </a:solidFill>
            </a:endParaRP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8338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LANGUAGE ENHANCEMENTS</a:t>
            </a: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2" y="1138578"/>
            <a:ext cx="10164513" cy="5519005"/>
          </a:xfrm>
        </p:spPr>
        <p:txBody>
          <a:bodyPr>
            <a:normAutofit fontScale="92500" lnSpcReduction="10000"/>
          </a:bodyPr>
          <a:lstStyle/>
          <a:p>
            <a:pPr marL="457200" indent="-457200">
              <a:buFont typeface="Arial" panose="020B0604020202020204" pitchFamily="34" charset="0"/>
              <a:buChar char="•"/>
            </a:pPr>
            <a:r>
              <a:rPr lang="en-US" dirty="0"/>
              <a:t>Just like threading ultimately required language support</a:t>
            </a:r>
          </a:p>
          <a:p>
            <a:pPr marL="742950" lvl="1" indent="-457200">
              <a:buFont typeface="Arial" panose="020B0604020202020204" pitchFamily="34" charset="0"/>
              <a:buChar char="•"/>
            </a:pPr>
            <a:r>
              <a:rPr lang="en-US" dirty="0"/>
              <a:t>See Hans Boehm’s “Threads cannot be implemented as a library paper”</a:t>
            </a:r>
          </a:p>
          <a:p>
            <a:pPr marL="457200" indent="-457200">
              <a:buFont typeface="Arial" panose="020B0604020202020204" pitchFamily="34" charset="0"/>
              <a:buChar char="•"/>
            </a:pPr>
            <a:r>
              <a:rPr lang="en-US" dirty="0"/>
              <a:t>The cloud will need language support as well</a:t>
            </a:r>
          </a:p>
          <a:p>
            <a:pPr marL="457200" indent="-457200">
              <a:buFont typeface="Arial" panose="020B0604020202020204" pitchFamily="34" charset="0"/>
              <a:buChar char="•"/>
            </a:pPr>
            <a:r>
              <a:rPr lang="en-US" dirty="0"/>
              <a:t>Serialization will be an ongoing challenge until we have reflection</a:t>
            </a:r>
          </a:p>
          <a:p>
            <a:pPr marL="457200" indent="-457200">
              <a:buFont typeface="Arial" panose="020B0604020202020204" pitchFamily="34" charset="0"/>
              <a:buChar char="•"/>
            </a:pPr>
            <a:r>
              <a:rPr lang="en-US" dirty="0"/>
              <a:t>Range algorithms need equivalent functionality to STL algorithm’s execution policies</a:t>
            </a:r>
          </a:p>
          <a:p>
            <a:pPr marL="457200" indent="-457200">
              <a:buFont typeface="Arial" panose="020B0604020202020204" pitchFamily="34" charset="0"/>
              <a:buChar char="•"/>
            </a:pPr>
            <a:r>
              <a:rPr lang="en-US" dirty="0"/>
              <a:t>If the compiler could promote functions to the cloud, that would be foundational</a:t>
            </a:r>
          </a:p>
          <a:p>
            <a:pPr marL="742950" lvl="1" indent="-457200">
              <a:buFont typeface="Arial" panose="020B0604020202020204" pitchFamily="34" charset="0"/>
              <a:buChar char="•"/>
            </a:pPr>
            <a:r>
              <a:rPr lang="en-US" dirty="0"/>
              <a:t> e.g. a C++ lambda that wraps an AWS lambda appears to commonly be needed</a:t>
            </a:r>
          </a:p>
          <a:p>
            <a:pPr marL="457200" indent="-457200">
              <a:buFont typeface="Arial" panose="020B0604020202020204" pitchFamily="34" charset="0"/>
              <a:buChar char="•"/>
            </a:pPr>
            <a:endParaRPr lang="en-US" dirty="0"/>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38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1F83A9-C138-40A9-8B25-C208E5962095}"/>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4220478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C++ is for the cloud</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b="1" dirty="0"/>
              <a:t>The cloud provides valuable services for programs to take advantage of</a:t>
            </a:r>
          </a:p>
          <a:p>
            <a:pPr marL="457200" indent="-457200">
              <a:buFont typeface="Arial" panose="020B0604020202020204" pitchFamily="34" charset="0"/>
              <a:buChar char="•"/>
            </a:pPr>
            <a:r>
              <a:rPr lang="en-US" b="1" dirty="0"/>
              <a:t>Abstractions can make common cloud programming scenarios easier in C++</a:t>
            </a:r>
          </a:p>
          <a:p>
            <a:pPr marL="457200" indent="-457200">
              <a:buFont typeface="Arial" panose="020B0604020202020204" pitchFamily="34" charset="0"/>
              <a:buChar char="•"/>
            </a:pPr>
            <a:r>
              <a:rPr lang="en-US" b="1" dirty="0"/>
              <a:t>Much more to come</a:t>
            </a:r>
          </a:p>
          <a:p>
            <a:endParaRPr lang="en-US" b="1" dirty="0"/>
          </a:p>
          <a:p>
            <a:pPr marL="742950" lvl="1" indent="-457200">
              <a:buFont typeface="Arial" panose="020B0604020202020204" pitchFamily="34" charset="0"/>
              <a:buChar char="•"/>
            </a:pPr>
            <a:endParaRPr lang="en-US" dirty="0"/>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
        <p:nvSpPr>
          <p:cNvPr id="5" name="Rectangle 4">
            <a:extLst>
              <a:ext uri="{FF2B5EF4-FFF2-40B4-BE49-F238E27FC236}">
                <a16:creationId xmlns:a16="http://schemas.microsoft.com/office/drawing/2014/main" id="{526CC344-D032-4AE9-894B-625768F4FF52}"/>
              </a:ext>
            </a:extLst>
          </p:cNvPr>
          <p:cNvSpPr/>
          <p:nvPr/>
        </p:nvSpPr>
        <p:spPr>
          <a:xfrm>
            <a:off x="975052" y="4246373"/>
            <a:ext cx="10241907" cy="1754326"/>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Cloud Programming should</a:t>
            </a:r>
            <a:br>
              <a:rPr lang="en-US" sz="5400" b="1" cap="none" spc="0" dirty="0">
                <a:ln w="6600">
                  <a:solidFill>
                    <a:schemeClr val="accent2"/>
                  </a:solidFill>
                  <a:prstDash val="solid"/>
                </a:ln>
                <a:solidFill>
                  <a:srgbClr val="FFFFFF"/>
                </a:solidFill>
                <a:effectLst>
                  <a:outerShdw dist="38100" dir="2700000" algn="tl" rotWithShape="0">
                    <a:schemeClr val="accent2"/>
                  </a:outerShdw>
                </a:effectLst>
              </a:rPr>
            </a:b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just be “normal programming”</a:t>
            </a:r>
          </a:p>
        </p:txBody>
      </p:sp>
    </p:spTree>
    <p:extLst>
      <p:ext uri="{BB962C8B-B14F-4D97-AF65-F5344CB8AC3E}">
        <p14:creationId xmlns:p14="http://schemas.microsoft.com/office/powerpoint/2010/main" val="399161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68C107-5514-40A0-A37A-16948A4E3251}"/>
              </a:ext>
            </a:extLst>
          </p:cNvPr>
          <p:cNvSpPr txBox="1"/>
          <p:nvPr/>
        </p:nvSpPr>
        <p:spPr>
          <a:xfrm>
            <a:off x="559398" y="3788946"/>
            <a:ext cx="8507953" cy="369332"/>
          </a:xfrm>
          <a:prstGeom prst="rect">
            <a:avLst/>
          </a:prstGeom>
          <a:noFill/>
        </p:spPr>
        <p:txBody>
          <a:bodyPr wrap="square">
            <a:spAutoFit/>
          </a:bodyPr>
          <a:lstStyle/>
          <a:p>
            <a:r>
              <a:rPr lang="en-US" dirty="0"/>
              <a:t>https://github.com/awslabs/high-level-enhancements-for-aws-in-cpp</a:t>
            </a:r>
          </a:p>
        </p:txBody>
      </p:sp>
    </p:spTree>
    <p:extLst>
      <p:ext uri="{BB962C8B-B14F-4D97-AF65-F5344CB8AC3E}">
        <p14:creationId xmlns:p14="http://schemas.microsoft.com/office/powerpoint/2010/main" val="25764919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THE CLOUD</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 NEW ARCHITECTURES FOR APPLICATIONS</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a:bodyPr>
          <a:lstStyle/>
          <a:p>
            <a:pPr marL="457200" indent="-457200">
              <a:buFont typeface="Arial" panose="020B0604020202020204" pitchFamily="34" charset="0"/>
              <a:buChar char="•"/>
            </a:pPr>
            <a:r>
              <a:rPr lang="en-US" sz="2800" dirty="0">
                <a:solidFill>
                  <a:schemeClr val="tx1"/>
                </a:solidFill>
              </a:rPr>
              <a:t>It is possible to </a:t>
            </a:r>
            <a:r>
              <a:rPr lang="en-US" sz="2800" dirty="0">
                <a:solidFill>
                  <a:srgbClr val="FFC000"/>
                </a:solidFill>
              </a:rPr>
              <a:t>lift and shift</a:t>
            </a:r>
            <a:r>
              <a:rPr lang="en-US" sz="2800" b="1" dirty="0">
                <a:solidFill>
                  <a:srgbClr val="FFC000"/>
                </a:solidFill>
              </a:rPr>
              <a:t> </a:t>
            </a:r>
            <a:r>
              <a:rPr lang="en-US" sz="2800" dirty="0"/>
              <a:t>existing applications from the datacenter to the cloud</a:t>
            </a:r>
          </a:p>
          <a:p>
            <a:pPr marL="742950" lvl="1" indent="-457200">
              <a:buFont typeface="Arial" panose="020B0604020202020204" pitchFamily="34" charset="0"/>
              <a:buChar char="•"/>
            </a:pPr>
            <a:r>
              <a:rPr lang="en-US" sz="2400" dirty="0"/>
              <a:t>This is common and often worthwhile</a:t>
            </a:r>
          </a:p>
          <a:p>
            <a:pPr marL="457200" indent="-457200">
              <a:buFont typeface="Arial" panose="020B0604020202020204" pitchFamily="34" charset="0"/>
              <a:buChar char="•"/>
            </a:pPr>
            <a:r>
              <a:rPr lang="en-US" sz="2800" dirty="0"/>
              <a:t>When starting from scratch, the cloud enables </a:t>
            </a:r>
            <a:r>
              <a:rPr lang="en-US" sz="2800" dirty="0">
                <a:solidFill>
                  <a:srgbClr val="FFC000"/>
                </a:solidFill>
              </a:rPr>
              <a:t>new paradigms</a:t>
            </a:r>
            <a:r>
              <a:rPr lang="en-US" sz="2800" dirty="0"/>
              <a:t> for structuring applications</a:t>
            </a:r>
          </a:p>
          <a:p>
            <a:pPr marL="742950" lvl="1" indent="-457200">
              <a:buFont typeface="Arial" panose="020B0604020202020204" pitchFamily="34" charset="0"/>
              <a:buChar char="•"/>
            </a:pPr>
            <a:r>
              <a:rPr lang="en-US" sz="2400" dirty="0"/>
              <a:t>Assemble </a:t>
            </a:r>
            <a:r>
              <a:rPr lang="en-US" sz="2400" dirty="0">
                <a:solidFill>
                  <a:srgbClr val="FFC000"/>
                </a:solidFill>
              </a:rPr>
              <a:t>serverless</a:t>
            </a:r>
            <a:r>
              <a:rPr lang="en-US" sz="2400" dirty="0"/>
              <a:t> applications from </a:t>
            </a:r>
            <a:r>
              <a:rPr lang="en-US" sz="2400" dirty="0">
                <a:solidFill>
                  <a:srgbClr val="FFC000"/>
                </a:solidFill>
              </a:rPr>
              <a:t>managed microservices</a:t>
            </a:r>
          </a:p>
          <a:p>
            <a:pPr marL="742950" lvl="1" indent="-457200">
              <a:buFont typeface="Arial" panose="020B0604020202020204" pitchFamily="34" charset="0"/>
              <a:buChar char="•"/>
            </a:pPr>
            <a:endParaRPr lang="en-US" dirty="0">
              <a:solidFill>
                <a:srgbClr val="FFC000"/>
              </a:solidFill>
            </a:endParaRP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4400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13566"/>
            <a:ext cx="11430000" cy="631463"/>
          </a:xfrm>
        </p:spPr>
        <p:txBody>
          <a:bodyPr/>
          <a:lstStyle/>
          <a:p>
            <a:r>
              <a:rPr lang="en-US" sz="1800" dirty="0">
                <a:latin typeface="Amazon Ember Heavy" panose="020B0603020204020204" pitchFamily="34" charset="0"/>
                <a:ea typeface="Amazon Ember Heavy" panose="020B0603020204020204" pitchFamily="34" charset="0"/>
                <a:cs typeface="Amazon Ember Heavy" panose="020B0603020204020204" pitchFamily="34" charset="0"/>
              </a:rPr>
              <a:t>MICROSERVICES</a:t>
            </a:r>
            <a:r>
              <a:rPr lang="en-US" sz="1800" b="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BUILDING APPLICATIONS FROM MANAGED MICROSERVICES</a:t>
            </a:r>
            <a:br>
              <a:rPr lang="en-US" sz="1800" b="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b="0" dirty="0">
              <a:latin typeface="Amazon Ember Thin" panose="020B0303020204020204" pitchFamily="34" charset="0"/>
              <a:ea typeface="Amazon Ember Thin" panose="020B0303020204020204" pitchFamily="34" charset="0"/>
              <a:cs typeface="Amazon Ember Thin" panose="020B030302020402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164493" y="3714994"/>
            <a:ext cx="568531" cy="568531"/>
          </a:xfrm>
          <a:prstGeom prst="rect">
            <a:avLst/>
          </a:prstGeom>
        </p:spPr>
      </p:pic>
      <p:cxnSp>
        <p:nvCxnSpPr>
          <p:cNvPr id="12" name="Curved Connector 11"/>
          <p:cNvCxnSpPr>
            <a:stCxn id="13" idx="1"/>
            <a:endCxn id="11" idx="0"/>
          </p:cNvCxnSpPr>
          <p:nvPr/>
        </p:nvCxnSpPr>
        <p:spPr>
          <a:xfrm>
            <a:off x="4022360" y="3540800"/>
            <a:ext cx="426399" cy="174194"/>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453829" y="3256534"/>
            <a:ext cx="568531" cy="568531"/>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885295" y="2688002"/>
            <a:ext cx="568531" cy="568531"/>
          </a:xfrm>
          <a:prstGeom prst="rect">
            <a:avLst/>
          </a:prstGeom>
        </p:spPr>
      </p:pic>
      <p:cxnSp>
        <p:nvCxnSpPr>
          <p:cNvPr id="15" name="Curved Connector 14"/>
          <p:cNvCxnSpPr/>
          <p:nvPr/>
        </p:nvCxnSpPr>
        <p:spPr>
          <a:xfrm rot="10800000">
            <a:off x="3169562" y="3256535"/>
            <a:ext cx="284268" cy="284266"/>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595962" y="4173455"/>
            <a:ext cx="568531" cy="56853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027430" y="4741987"/>
            <a:ext cx="568531" cy="568531"/>
          </a:xfrm>
          <a:prstGeom prst="rect">
            <a:avLst/>
          </a:prstGeom>
        </p:spPr>
      </p:pic>
      <p:cxnSp>
        <p:nvCxnSpPr>
          <p:cNvPr id="18" name="Curved Connector 17"/>
          <p:cNvCxnSpPr/>
          <p:nvPr/>
        </p:nvCxnSpPr>
        <p:spPr>
          <a:xfrm rot="5400000" flipH="1" flipV="1">
            <a:off x="3311695" y="4457719"/>
            <a:ext cx="284266" cy="284267"/>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6" idx="0"/>
          </p:cNvCxnSpPr>
          <p:nvPr/>
        </p:nvCxnSpPr>
        <p:spPr>
          <a:xfrm rot="16200000" flipV="1">
            <a:off x="3658560" y="3951788"/>
            <a:ext cx="336871" cy="106464"/>
          </a:xfrm>
          <a:prstGeom prst="curvedConnector3">
            <a:avLst>
              <a:gd name="adj1" fmla="val 50000"/>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1" idx="2"/>
          </p:cNvCxnSpPr>
          <p:nvPr/>
        </p:nvCxnSpPr>
        <p:spPr>
          <a:xfrm rot="5400000">
            <a:off x="3366731" y="4228489"/>
            <a:ext cx="1026994" cy="1137063"/>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352437" y="4286721"/>
            <a:ext cx="568531" cy="568531"/>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352436" y="3149660"/>
            <a:ext cx="568531" cy="56853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83905" y="3718190"/>
            <a:ext cx="568531" cy="56853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20967" y="3718190"/>
            <a:ext cx="568531" cy="568531"/>
          </a:xfrm>
          <a:prstGeom prst="rect">
            <a:avLst/>
          </a:prstGeom>
        </p:spPr>
      </p:pic>
      <p:cxnSp>
        <p:nvCxnSpPr>
          <p:cNvPr id="25" name="Curved Connector 24"/>
          <p:cNvCxnSpPr/>
          <p:nvPr/>
        </p:nvCxnSpPr>
        <p:spPr>
          <a:xfrm rot="5400000">
            <a:off x="2920969" y="4286722"/>
            <a:ext cx="284266" cy="284264"/>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a:off x="2920966" y="3433925"/>
            <a:ext cx="284266" cy="284266"/>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p:nvPr/>
        </p:nvCxnSpPr>
        <p:spPr>
          <a:xfrm rot="10800000">
            <a:off x="2352435" y="4002456"/>
            <a:ext cx="568533" cy="10583"/>
          </a:xfrm>
          <a:prstGeom prst="curvedConnector3">
            <a:avLst>
              <a:gd name="adj1" fmla="val 50000"/>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23" idx="0"/>
            <a:endCxn id="14" idx="3"/>
          </p:cNvCxnSpPr>
          <p:nvPr/>
        </p:nvCxnSpPr>
        <p:spPr>
          <a:xfrm rot="5400000" flipH="1" flipV="1">
            <a:off x="2103771" y="2936667"/>
            <a:ext cx="745923" cy="817124"/>
          </a:xfrm>
          <a:prstGeom prst="curvedConnector2">
            <a:avLst/>
          </a:prstGeom>
          <a:ln w="127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2893295" y="2640651"/>
            <a:ext cx="568531" cy="639883"/>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30" name="Rounded Rectangle 29"/>
          <p:cNvSpPr/>
          <p:nvPr/>
        </p:nvSpPr>
        <p:spPr>
          <a:xfrm>
            <a:off x="3462420" y="3220858"/>
            <a:ext cx="568531" cy="639883"/>
          </a:xfrm>
          <a:prstGeom prst="round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31" name="TextBox 30"/>
          <p:cNvSpPr txBox="1"/>
          <p:nvPr/>
        </p:nvSpPr>
        <p:spPr>
          <a:xfrm>
            <a:off x="3489499" y="2667977"/>
            <a:ext cx="1259934" cy="4684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22" b="0" i="0" u="none" strike="noStrike" kern="1200" cap="none" spc="0" normalizeH="0" baseline="0" noProof="0" dirty="0">
                <a:ln>
                  <a:noFill/>
                </a:ln>
                <a:solidFill>
                  <a:srgbClr val="FFC000"/>
                </a:solidFill>
                <a:effectLst/>
                <a:uLnTx/>
                <a:uFillTx/>
                <a:latin typeface="Amazon Ember Display"/>
                <a:ea typeface="+mn-ea"/>
                <a:cs typeface="+mn-cs"/>
              </a:rPr>
              <a:t>Completely independent</a:t>
            </a:r>
          </a:p>
        </p:txBody>
      </p:sp>
      <p:sp>
        <p:nvSpPr>
          <p:cNvPr id="32" name="TextBox 31"/>
          <p:cNvSpPr txBox="1"/>
          <p:nvPr/>
        </p:nvSpPr>
        <p:spPr>
          <a:xfrm>
            <a:off x="2222340" y="1953249"/>
            <a:ext cx="2272658" cy="4342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22" b="1" i="0" u="none" strike="noStrike" kern="1200" cap="none" spc="0" normalizeH="0" baseline="0" noProof="0" dirty="0" err="1">
                <a:ln>
                  <a:noFill/>
                </a:ln>
                <a:solidFill>
                  <a:srgbClr val="FFC000"/>
                </a:solidFill>
                <a:effectLst/>
                <a:uLnTx/>
                <a:uFillTx/>
                <a:latin typeface="Amazon Ember Display"/>
                <a:ea typeface="+mn-ea"/>
                <a:cs typeface="+mn-cs"/>
              </a:rPr>
              <a:t>Microservices</a:t>
            </a:r>
            <a:endParaRPr kumimoji="0" lang="en-US" sz="2222" b="1" i="0" u="none" strike="noStrike" kern="1200" cap="none" spc="0" normalizeH="0" baseline="0" noProof="0" dirty="0">
              <a:ln>
                <a:noFill/>
              </a:ln>
              <a:solidFill>
                <a:srgbClr val="FFC000"/>
              </a:solidFill>
              <a:effectLst/>
              <a:uLnTx/>
              <a:uFillTx/>
              <a:latin typeface="Amazon Ember Display"/>
              <a:ea typeface="+mn-ea"/>
              <a:cs typeface="+mn-cs"/>
            </a:endParaRPr>
          </a:p>
        </p:txBody>
      </p:sp>
      <p:sp>
        <p:nvSpPr>
          <p:cNvPr id="33" name="Rectangle 32"/>
          <p:cNvSpPr/>
          <p:nvPr/>
        </p:nvSpPr>
        <p:spPr>
          <a:xfrm>
            <a:off x="5148198" y="2398576"/>
            <a:ext cx="6336232" cy="2339102"/>
          </a:xfrm>
          <a:prstGeom prst="rect">
            <a:avLst/>
          </a:prstGeom>
        </p:spPr>
        <p:txBody>
          <a:bodyPr wrap="square">
            <a:spAutoFit/>
          </a:bodyPr>
          <a:lstStyle/>
          <a:p>
            <a:pPr marL="285750" marR="0" lvl="0" indent="-285750" algn="l" defTabSz="1828723"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Each application component </a:t>
            </a:r>
          </a:p>
          <a:p>
            <a:pPr marL="742950" lvl="1" indent="-285750" defTabSz="1828723">
              <a:spcBef>
                <a:spcPts val="1200"/>
              </a:spcBef>
              <a:buFont typeface="Arial" panose="020B0604020202020204" pitchFamily="34" charset="0"/>
              <a:buChar char="•"/>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Runs </a:t>
            </a:r>
            <a:r>
              <a:rPr lang="en-US" sz="1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separately</a:t>
            </a:r>
            <a:endParaRPr kumimoji="0" lang="en-US" sz="1600"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defTabSz="1828723">
              <a:spcBef>
                <a:spcPts val="1200"/>
              </a:spcBef>
              <a:buFont typeface="Arial" panose="020B0604020202020204" pitchFamily="34" charset="0"/>
              <a:buChar char="•"/>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Can be b</a:t>
            </a:r>
            <a:r>
              <a:rPr kumimoji="0" lang="en-US" sz="1600" b="0" i="0" u="none" strike="noStrike" kern="1200" cap="none" spc="0" normalizeH="0" baseline="0" noProof="0" dirty="0" err="1">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uilt</a:t>
            </a: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and deployed independently by </a:t>
            </a:r>
            <a:r>
              <a:rPr kumimoji="0" lang="en-US" sz="1600"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rPr>
              <a:t>small  teams </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defTabSz="1828723">
              <a:spcBef>
                <a:spcPts val="1200"/>
              </a:spcBef>
              <a:buFont typeface="Arial" panose="020B0604020202020204" pitchFamily="34" charset="0"/>
              <a:buChar char="•"/>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Owns its </a:t>
            </a:r>
            <a:r>
              <a:rPr kumimoji="0" lang="en-US" sz="1600"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a:t>
            </a:r>
            <a:r>
              <a:rPr kumimoji="0" lang="en-US" sz="1600" b="0" i="0" u="none" strike="noStrike" kern="1200" cap="none" spc="0" normalizeH="0" baseline="0" noProof="0" dirty="0">
                <a:ln>
                  <a:noFill/>
                </a:ln>
                <a:solidFill>
                  <a:srgbClr val="EB975C"/>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defTabSz="1828723">
              <a:spcBef>
                <a:spcPts val="1200"/>
              </a:spcBef>
              <a:buFont typeface="Arial" panose="020B0604020202020204" pitchFamily="34" charset="0"/>
              <a:buChar char="•"/>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Independent </a:t>
            </a:r>
            <a:r>
              <a:rPr kumimoji="0" lang="en-US" sz="1600"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rPr>
              <a:t>SLA</a:t>
            </a:r>
            <a:r>
              <a:rPr kumimoji="0" lang="en-US" sz="1600" b="0" i="0" u="none" strike="noStrike" kern="1200" cap="none" spc="0" normalizeH="0" baseline="0" noProof="0" dirty="0">
                <a:ln>
                  <a:noFill/>
                </a:ln>
                <a:solidFill>
                  <a:srgbClr val="EB975C"/>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742950" lvl="1" indent="-285750" defTabSz="1828723">
              <a:spcBef>
                <a:spcPts val="1200"/>
              </a:spcBef>
              <a:buFont typeface="Arial" panose="020B0604020202020204" pitchFamily="34" charset="0"/>
              <a:buChar char="•"/>
              <a:defRPr/>
            </a:pPr>
            <a:r>
              <a:rPr kumimoji="0" lang="en-US" sz="1600" b="0" i="0" u="none" strike="noStrike" kern="1200" cap="none" spc="0" normalizeH="0" baseline="0" noProof="0" dirty="0">
                <a:ln>
                  <a:noFill/>
                </a:ln>
                <a:solidFill>
                  <a:srgbClr val="FFC000"/>
                </a:solidFill>
                <a:effectLst/>
                <a:uLnTx/>
                <a:uFillTx/>
                <a:latin typeface="Amazon Ember" panose="020B0603020204020204" pitchFamily="34" charset="0"/>
                <a:ea typeface="Amazon Ember" panose="020B0603020204020204" pitchFamily="34" charset="0"/>
                <a:cs typeface="Amazon Ember" panose="020B0603020204020204" pitchFamily="34" charset="0"/>
              </a:rPr>
              <a:t>Optimizes</a:t>
            </a: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around the cloud’s elasticity</a:t>
            </a:r>
          </a:p>
        </p:txBody>
      </p:sp>
      <p:cxnSp>
        <p:nvCxnSpPr>
          <p:cNvPr id="6" name="Straight Connector 5">
            <a:extLst>
              <a:ext uri="{FF2B5EF4-FFF2-40B4-BE49-F238E27FC236}">
                <a16:creationId xmlns:a16="http://schemas.microsoft.com/office/drawing/2014/main" id="{687BD0BD-082C-2636-6471-BC3C5A4810C2}"/>
              </a:ext>
            </a:extLst>
          </p:cNvPr>
          <p:cNvCxnSpPr>
            <a:cxnSpLocks/>
          </p:cNvCxnSpPr>
          <p:nvPr/>
        </p:nvCxnSpPr>
        <p:spPr>
          <a:xfrm>
            <a:off x="381000" y="923628"/>
            <a:ext cx="9625642"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6369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430000" cy="341632"/>
          </a:xfrm>
        </p:spPr>
        <p:txBody>
          <a:bodyPr/>
          <a:lstStyle/>
          <a:p>
            <a:r>
              <a:rPr lang="en-US" sz="1800" dirty="0">
                <a:latin typeface="Amazon Ember Heavy" panose="020B0603020204020204" pitchFamily="34" charset="0"/>
                <a:ea typeface="Amazon Ember Heavy" panose="020B0603020204020204" pitchFamily="34" charset="0"/>
                <a:cs typeface="Amazon Ember Heavy" panose="020B0603020204020204" pitchFamily="34" charset="0"/>
              </a:rPr>
              <a:t>MICROSERVICES </a:t>
            </a:r>
            <a:r>
              <a:rPr lang="en-US" sz="1800" b="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BENEFITS OVER MONOLITHIC EXECUTABLES</a:t>
            </a:r>
          </a:p>
        </p:txBody>
      </p:sp>
      <p:sp>
        <p:nvSpPr>
          <p:cNvPr id="9" name="Rectangle 8"/>
          <p:cNvSpPr/>
          <p:nvPr/>
        </p:nvSpPr>
        <p:spPr>
          <a:xfrm>
            <a:off x="525044" y="1005388"/>
            <a:ext cx="11323546" cy="4847224"/>
          </a:xfrm>
          <a:prstGeom prst="rect">
            <a:avLst/>
          </a:prstGeom>
        </p:spPr>
        <p:txBody>
          <a:bodyPr wrap="square">
            <a:spAutoFit/>
          </a:bodyPr>
          <a:lstStyle/>
          <a:p>
            <a:pPr marR="0" lvl="0" algn="l" defTabSz="914327" rtl="0"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a:noFill/>
                </a:ln>
                <a:solidFill>
                  <a:schemeClr val="accent2"/>
                </a:solidFill>
                <a:effectLst/>
                <a:uLnTx/>
                <a:uFillTx/>
                <a:latin typeface="Amazon Ember Heavy" panose="020B0603020204020204" pitchFamily="34" charset="0"/>
                <a:ea typeface="Amazon Ember Heavy" panose="020B0603020204020204" pitchFamily="34" charset="0"/>
                <a:cs typeface="Amazon Ember Heavy" panose="020B0603020204020204" pitchFamily="34" charset="0"/>
              </a:rPr>
              <a:t>Large monolithic </a:t>
            </a:r>
            <a:r>
              <a:rPr kumimoji="0" lang="en-US" sz="2400" b="1" i="0" u="none" strike="noStrike" kern="1200" cap="none" spc="0" normalizeH="0" baseline="0" noProof="0" dirty="0" err="1">
                <a:ln>
                  <a:noFill/>
                </a:ln>
                <a:solidFill>
                  <a:schemeClr val="accent2"/>
                </a:solidFill>
                <a:effectLst/>
                <a:uLnTx/>
                <a:uFillTx/>
                <a:latin typeface="Amazon Ember Heavy" panose="020B0603020204020204" pitchFamily="34" charset="0"/>
                <a:ea typeface="Amazon Ember Heavy" panose="020B0603020204020204" pitchFamily="34" charset="0"/>
                <a:cs typeface="Amazon Ember Heavy" panose="020B0603020204020204" pitchFamily="34" charset="0"/>
              </a:rPr>
              <a:t>executab</a:t>
            </a:r>
            <a:r>
              <a:rPr lang="en-US" sz="2400" b="1" dirty="0">
                <a:solidFill>
                  <a:schemeClr val="accent2"/>
                </a:solidFill>
                <a:latin typeface="Amazon Ember Heavy" panose="020B0603020204020204" pitchFamily="34" charset="0"/>
                <a:ea typeface="Amazon Ember Heavy" panose="020B0603020204020204" pitchFamily="34" charset="0"/>
                <a:cs typeface="Amazon Ember Heavy" panose="020B0603020204020204" pitchFamily="34" charset="0"/>
              </a:rPr>
              <a:t>les</a:t>
            </a:r>
            <a:endParaRPr kumimoji="0" lang="en-US" sz="2400" b="1" i="0" u="none" strike="noStrike" kern="1200" cap="none" spc="0" normalizeH="0" baseline="0" noProof="0" dirty="0">
              <a:ln>
                <a:noFill/>
              </a:ln>
              <a:solidFill>
                <a:schemeClr val="accent2"/>
              </a:solidFill>
              <a:effectLst/>
              <a:uLnTx/>
              <a:uFillTx/>
              <a:latin typeface="Amazon Ember Heavy" panose="020B0603020204020204" pitchFamily="34" charset="0"/>
              <a:ea typeface="Amazon Ember Heavy" panose="020B0603020204020204" pitchFamily="34" charset="0"/>
              <a:cs typeface="Amazon Ember Heavy" panose="020B0603020204020204" pitchFamily="34" charset="0"/>
            </a:endParaRP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Large, tightly coupled codebase hard to reason about </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Large, tightly coupled codebase brittle and hard to modify</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Having to deploy entire application each time reduces velocity </a:t>
            </a:r>
          </a:p>
          <a:p>
            <a:pPr marR="0" lvl="0" algn="l" defTabSz="914327" rtl="0"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a:noFill/>
                </a:ln>
                <a:solidFill>
                  <a:schemeClr val="accent2"/>
                </a:solidFill>
                <a:effectLst/>
                <a:uLnTx/>
                <a:uFillTx/>
                <a:latin typeface="Amazon Ember Heavy" panose="020B0603020204020204" pitchFamily="34" charset="0"/>
                <a:ea typeface="Amazon Ember Heavy" panose="020B0603020204020204" pitchFamily="34" charset="0"/>
                <a:cs typeface="Amazon Ember Heavy" panose="020B0603020204020204" pitchFamily="34" charset="0"/>
              </a:rPr>
              <a:t>Independent loosely coupled microservices</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Easy to reason about</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Can be tested thoroughly</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Can be deployed rapidly independently of the larger application</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And rolled back if something goes wrong</a:t>
            </a:r>
          </a:p>
          <a:p>
            <a:pPr marL="795840" marR="0" lvl="1" indent="-338640" algn="l" defTabSz="91432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EF9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Owned and operated by small, autonomous teams</a:t>
            </a:r>
          </a:p>
        </p:txBody>
      </p:sp>
      <p:cxnSp>
        <p:nvCxnSpPr>
          <p:cNvPr id="3" name="Straight Connector 2">
            <a:extLst>
              <a:ext uri="{FF2B5EF4-FFF2-40B4-BE49-F238E27FC236}">
                <a16:creationId xmlns:a16="http://schemas.microsoft.com/office/drawing/2014/main" id="{E10647B2-147D-420F-877B-0269DB542EC8}"/>
              </a:ext>
            </a:extLst>
          </p:cNvPr>
          <p:cNvCxnSpPr>
            <a:cxnSpLocks/>
          </p:cNvCxnSpPr>
          <p:nvPr/>
        </p:nvCxnSpPr>
        <p:spPr>
          <a:xfrm>
            <a:off x="381000" y="664836"/>
            <a:ext cx="5045015"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511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9" end="9"/>
                                            </p:txEl>
                                          </p:spTgt>
                                        </p:tgtEl>
                                        <p:attrNameLst>
                                          <p:attrName>style.visibility</p:attrName>
                                        </p:attrNameLst>
                                      </p:cBhvr>
                                      <p:to>
                                        <p:strVal val="visible"/>
                                      </p:to>
                                    </p:set>
                                    <p:animEffect transition="in" filter="fade">
                                      <p:cBhvr>
                                        <p:cTn id="5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MICROSERVICES</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APPLICATION BUILDING BLOCKS</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10257395" cy="5138337"/>
          </a:xfrm>
        </p:spPr>
        <p:txBody>
          <a:bodyPr>
            <a:normAutofit lnSpcReduction="10000"/>
          </a:bodyPr>
          <a:lstStyle/>
          <a:p>
            <a:pPr marL="457200" indent="-457200">
              <a:buFont typeface="Arial" panose="020B0604020202020204" pitchFamily="34" charset="0"/>
              <a:buChar char="•"/>
            </a:pPr>
            <a:r>
              <a:rPr lang="en-US" dirty="0"/>
              <a:t>There are many microservices you can use as </a:t>
            </a:r>
            <a:r>
              <a:rPr lang="en-US" dirty="0">
                <a:solidFill>
                  <a:schemeClr val="accent2"/>
                </a:solidFill>
              </a:rPr>
              <a:t>building blocks </a:t>
            </a:r>
            <a:r>
              <a:rPr lang="en-US" dirty="0"/>
              <a:t>for your applications</a:t>
            </a:r>
          </a:p>
          <a:p>
            <a:pPr marL="457200" indent="-457200">
              <a:buFont typeface="Arial" panose="020B0604020202020204" pitchFamily="34" charset="0"/>
              <a:buChar char="•"/>
            </a:pPr>
            <a:r>
              <a:rPr lang="en-US" dirty="0"/>
              <a:t>AWS offers </a:t>
            </a:r>
            <a:r>
              <a:rPr lang="en-US" dirty="0">
                <a:solidFill>
                  <a:schemeClr val="accent2"/>
                </a:solidFill>
              </a:rPr>
              <a:t>over 300 different web services</a:t>
            </a:r>
          </a:p>
          <a:p>
            <a:pPr marL="457200" indent="-457200">
              <a:buFont typeface="Arial" panose="020B0604020202020204" pitchFamily="34" charset="0"/>
              <a:buChar char="•"/>
            </a:pPr>
            <a:r>
              <a:rPr lang="en-US" dirty="0"/>
              <a:t>Some of these services are </a:t>
            </a:r>
            <a:r>
              <a:rPr lang="en-US" dirty="0">
                <a:solidFill>
                  <a:schemeClr val="accent2"/>
                </a:solidFill>
              </a:rPr>
              <a:t>high-level services</a:t>
            </a:r>
            <a:r>
              <a:rPr lang="en-US" dirty="0"/>
              <a:t> you can wire in your application</a:t>
            </a:r>
          </a:p>
          <a:p>
            <a:pPr marL="742950" lvl="1" indent="-457200">
              <a:buFont typeface="Arial" panose="020B0604020202020204" pitchFamily="34" charset="0"/>
              <a:buChar char="•"/>
            </a:pPr>
            <a:r>
              <a:rPr lang="en-US" dirty="0"/>
              <a:t>e.g., Amazon Transcribe, a text-to-speech service</a:t>
            </a:r>
          </a:p>
          <a:p>
            <a:pPr marL="457200" indent="-457200">
              <a:buFont typeface="Arial" panose="020B0604020202020204" pitchFamily="34" charset="0"/>
              <a:buChar char="•"/>
            </a:pPr>
            <a:r>
              <a:rPr lang="en-US" dirty="0"/>
              <a:t>This talk will focus on lower-level </a:t>
            </a:r>
            <a:r>
              <a:rPr lang="en-US" dirty="0">
                <a:solidFill>
                  <a:schemeClr val="accent2"/>
                </a:solidFill>
              </a:rPr>
              <a:t>foundational compute and storage</a:t>
            </a:r>
            <a:r>
              <a:rPr lang="en-US" dirty="0"/>
              <a:t> services</a:t>
            </a:r>
          </a:p>
          <a:p>
            <a:pPr marL="742950" lvl="1" indent="-457200">
              <a:buFont typeface="Arial" panose="020B0604020202020204" pitchFamily="34" charset="0"/>
              <a:buChar char="•"/>
            </a:pPr>
            <a:r>
              <a:rPr lang="en-US" dirty="0"/>
              <a:t>Although we ultimately would like to apply the vision to all our web services</a:t>
            </a: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5539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4B91-9889-403C-99B7-4D44C96F430B}"/>
              </a:ext>
            </a:extLst>
          </p:cNvPr>
          <p:cNvSpPr>
            <a:spLocks noGrp="1"/>
          </p:cNvSpPr>
          <p:nvPr>
            <p:ph type="title"/>
          </p:nvPr>
        </p:nvSpPr>
        <p:spPr>
          <a:xfrm>
            <a:off x="381000" y="267222"/>
            <a:ext cx="11430000" cy="341632"/>
          </a:xfrm>
        </p:spPr>
        <p:txBody>
          <a:bodyPr/>
          <a:lstStyle/>
          <a:p>
            <a:r>
              <a:rPr lang="en-US" sz="1800" b="1" dirty="0">
                <a:latin typeface="Amazon Ember Heavy" panose="020B0603020204020204" pitchFamily="34" charset="0"/>
                <a:ea typeface="Amazon Ember Heavy" panose="020B0603020204020204" pitchFamily="34" charset="0"/>
                <a:cs typeface="Amazon Ember Heavy" panose="020B0603020204020204" pitchFamily="34" charset="0"/>
              </a:rPr>
              <a:t>OUR FOCUS</a:t>
            </a:r>
            <a:r>
              <a:rPr lang="en-US" sz="1800" dirty="0">
                <a:solidFill>
                  <a:srgbClr val="00A3DB"/>
                </a:solidFill>
                <a:latin typeface="Amazon Ember Thin" panose="020B0303020204020204" pitchFamily="34" charset="0"/>
                <a:ea typeface="Amazon Ember Thin" panose="020B0303020204020204" pitchFamily="34" charset="0"/>
                <a:cs typeface="Amazon Ember Thin" panose="020B0303020204020204" pitchFamily="34" charset="0"/>
              </a:rPr>
              <a:t>// CLOUD STORAGE AND CLOUD FUNCTIONS</a:t>
            </a:r>
            <a:br>
              <a:rPr lang="en-US" sz="1800" dirty="0">
                <a:latin typeface="Amazon Ember Thin" panose="020B0303020204020204" pitchFamily="34" charset="0"/>
                <a:ea typeface="Amazon Ember Thin" panose="020B0303020204020204" pitchFamily="34" charset="0"/>
                <a:cs typeface="Amazon Ember Thin" panose="020B0303020204020204" pitchFamily="34" charset="0"/>
              </a:rPr>
            </a:br>
            <a:endParaRPr lang="en-US" sz="1800" dirty="0">
              <a:latin typeface="Amazon Ember Heavy" panose="020B0603020204020204" pitchFamily="34" charset="0"/>
              <a:ea typeface="Amazon Ember Heavy" panose="020B0603020204020204" pitchFamily="34" charset="0"/>
              <a:cs typeface="Amazon Ember Heavy" panose="020B0603020204020204" pitchFamily="34" charset="0"/>
            </a:endParaRPr>
          </a:p>
        </p:txBody>
      </p:sp>
      <p:sp>
        <p:nvSpPr>
          <p:cNvPr id="3" name="Content Placeholder 2">
            <a:extLst>
              <a:ext uri="{FF2B5EF4-FFF2-40B4-BE49-F238E27FC236}">
                <a16:creationId xmlns:a16="http://schemas.microsoft.com/office/drawing/2014/main" id="{84C12259-930A-4F28-B661-8B8D2523DB7A}"/>
              </a:ext>
            </a:extLst>
          </p:cNvPr>
          <p:cNvSpPr>
            <a:spLocks noGrp="1"/>
          </p:cNvSpPr>
          <p:nvPr>
            <p:ph idx="1"/>
          </p:nvPr>
        </p:nvSpPr>
        <p:spPr>
          <a:xfrm>
            <a:off x="551503" y="1138578"/>
            <a:ext cx="9863889" cy="5138337"/>
          </a:xfrm>
        </p:spPr>
        <p:txBody>
          <a:bodyPr>
            <a:normAutofit/>
          </a:bodyPr>
          <a:lstStyle/>
          <a:p>
            <a:r>
              <a:rPr lang="en-US" dirty="0"/>
              <a:t>Our initial work focuses on two of the most widely-used web services</a:t>
            </a:r>
          </a:p>
        </p:txBody>
      </p:sp>
      <p:cxnSp>
        <p:nvCxnSpPr>
          <p:cNvPr id="4" name="Straight Connector 3">
            <a:extLst>
              <a:ext uri="{FF2B5EF4-FFF2-40B4-BE49-F238E27FC236}">
                <a16:creationId xmlns:a16="http://schemas.microsoft.com/office/drawing/2014/main" id="{EFC63819-C42A-9800-0C9F-6EBF3523785F}"/>
              </a:ext>
            </a:extLst>
          </p:cNvPr>
          <p:cNvCxnSpPr>
            <a:cxnSpLocks/>
          </p:cNvCxnSpPr>
          <p:nvPr/>
        </p:nvCxnSpPr>
        <p:spPr>
          <a:xfrm>
            <a:off x="381000" y="664836"/>
            <a:ext cx="5873151" cy="0"/>
          </a:xfrm>
          <a:prstGeom prst="line">
            <a:avLst/>
          </a:prstGeom>
          <a:noFill/>
          <a:ln w="12700" cap="flat">
            <a:gradFill flip="none" rotWithShape="1">
              <a:gsLst>
                <a:gs pos="8000">
                  <a:srgbClr val="008BFF"/>
                </a:gs>
                <a:gs pos="84000">
                  <a:srgbClr val="FFC000"/>
                </a:gs>
              </a:gsLst>
              <a:lin ang="0" scaled="1"/>
              <a:tileRect/>
            </a:gradFill>
            <a:prstDash val="solid"/>
            <a:miter lim="400000"/>
          </a:ln>
          <a:effectLst/>
          <a:sp3d/>
        </p:spPr>
        <p:style>
          <a:lnRef idx="0">
            <a:scrgbClr r="0" g="0" b="0"/>
          </a:lnRef>
          <a:fillRef idx="0">
            <a:scrgbClr r="0" g="0" b="0"/>
          </a:fillRef>
          <a:effectRef idx="0">
            <a:scrgbClr r="0" g="0" b="0"/>
          </a:effectRef>
          <a:fontRef idx="none"/>
        </p:style>
      </p:cxnSp>
      <p:pic>
        <p:nvPicPr>
          <p:cNvPr id="5"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8462" y="43780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36C2D916-7148-4A55-A21F-9FDFE7A756F8}"/>
              </a:ext>
            </a:extLst>
          </p:cNvPr>
          <p:cNvSpPr txBox="1">
            <a:spLocks/>
          </p:cNvSpPr>
          <p:nvPr/>
        </p:nvSpPr>
        <p:spPr>
          <a:xfrm>
            <a:off x="1954061" y="2492680"/>
            <a:ext cx="7866344" cy="3936636"/>
          </a:xfrm>
          <a:prstGeom prst="rect">
            <a:avLst/>
          </a:prstGeom>
        </p:spPr>
        <p:txBody>
          <a:bodyPr vert="horz" wrap="square" lIns="182880" tIns="146304" rIns="182880" bIns="146304" rtlCol="0">
            <a:normAutofit/>
          </a:bodyPr>
          <a:lstStyle>
            <a:lvl1pPr marL="0" marR="0" indent="0" algn="l" defTabSz="914362" rtl="0" eaLnBrk="1" fontAlgn="auto" latinLnBrk="0" hangingPunct="1">
              <a:lnSpc>
                <a:spcPct val="90000"/>
              </a:lnSpc>
              <a:spcBef>
                <a:spcPct val="20000"/>
              </a:spcBef>
              <a:spcAft>
                <a:spcPts val="1800"/>
              </a:spcAft>
              <a:buClrTx/>
              <a:buSzPct val="90000"/>
              <a:buFont typeface="Arial" pitchFamily="34" charset="0"/>
              <a:buNone/>
              <a:tabLst/>
              <a:defRPr sz="2667"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8575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2865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1440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143000" marR="0" indent="0" algn="l" defTabSz="914362" rtl="0" eaLnBrk="1" fontAlgn="auto" latinLnBrk="0" hangingPunct="1">
              <a:lnSpc>
                <a:spcPct val="90000"/>
              </a:lnSpc>
              <a:spcBef>
                <a:spcPts val="500"/>
              </a:spcBef>
              <a:spcAft>
                <a:spcPts val="1800"/>
              </a:spcAft>
              <a:buClrTx/>
              <a:buSzPct val="90000"/>
              <a:buFont typeface="Arial" pitchFamily="34" charset="0"/>
              <a:buNone/>
              <a:tabLst/>
              <a:defRPr sz="1667"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r>
              <a:rPr lang="en-US" dirty="0">
                <a:solidFill>
                  <a:schemeClr val="accent2"/>
                </a:solidFill>
              </a:rPr>
              <a:t>Amazon S3</a:t>
            </a:r>
            <a:r>
              <a:rPr lang="en-US" dirty="0"/>
              <a:t>, an object storage service for storing data in the cloud</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solidFill>
                  <a:schemeClr val="accent2"/>
                </a:solidFill>
              </a:rPr>
              <a:t>AWS Lambda</a:t>
            </a:r>
            <a:r>
              <a:rPr lang="en-US" b="1" dirty="0">
                <a:solidFill>
                  <a:schemeClr val="tx1"/>
                </a:solidFill>
              </a:rPr>
              <a:t>, </a:t>
            </a:r>
            <a:r>
              <a:rPr lang="en-US" dirty="0">
                <a:solidFill>
                  <a:schemeClr val="tx1"/>
                </a:solidFill>
              </a:rPr>
              <a:t>a serverless compute service for running functions in the cloud</a:t>
            </a:r>
            <a:endParaRPr lang="en-US" dirty="0">
              <a:solidFill>
                <a:schemeClr val="accent2"/>
              </a:solidFill>
            </a:endParaRPr>
          </a:p>
          <a:p>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78462" y="2667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6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5214</TotalTime>
  <Words>2938</Words>
  <Application>Microsoft Office PowerPoint</Application>
  <PresentationFormat>Widescreen</PresentationFormat>
  <Paragraphs>337</Paragraphs>
  <Slides>43</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Amazon Ember</vt:lpstr>
      <vt:lpstr>Amazon Ember Display</vt:lpstr>
      <vt:lpstr>Amazon Ember Heavy</vt:lpstr>
      <vt:lpstr>Amazon Ember Light</vt:lpstr>
      <vt:lpstr>Amazon Ember Mono</vt:lpstr>
      <vt:lpstr>Amazon Ember Thin</vt:lpstr>
      <vt:lpstr>Arial</vt:lpstr>
      <vt:lpstr>Calibri</vt:lpstr>
      <vt:lpstr>Consolas</vt:lpstr>
      <vt:lpstr>Lucida Console</vt:lpstr>
      <vt:lpstr>Wingdings</vt:lpstr>
      <vt:lpstr>AWS</vt:lpstr>
      <vt:lpstr>4-05853_REINVENT_Template_Dark</vt:lpstr>
      <vt:lpstr>C++ for the Cloud</vt:lpstr>
      <vt:lpstr>Opening  remarks </vt:lpstr>
      <vt:lpstr>Brief introduction to the Cloud</vt:lpstr>
      <vt:lpstr>THE CLOUD // A NEW HOME FOR APPLICATIONS </vt:lpstr>
      <vt:lpstr>THE CLOUD // NEW ARCHITECTURES FOR APPLICATIONS </vt:lpstr>
      <vt:lpstr>MICROSERVICES// BUILDING APPLICATIONS FROM MANAGED MICROSERVICES </vt:lpstr>
      <vt:lpstr>MICROSERVICES // BENEFITS OVER MONOLITHIC EXECUTABLES</vt:lpstr>
      <vt:lpstr>MICROSERVICES// APPLICATION BUILDING BLOCKS </vt:lpstr>
      <vt:lpstr>OUR FOCUS// CLOUD STORAGE AND CLOUD FUNCTIONS </vt:lpstr>
      <vt:lpstr>S3// CLOUD STORAGE </vt:lpstr>
      <vt:lpstr>LAMBDA// CLOUD COMPUTE </vt:lpstr>
      <vt:lpstr>LAMBDA// INVOCATION </vt:lpstr>
      <vt:lpstr>LAMBDA// ARGUMENT </vt:lpstr>
      <vt:lpstr>Using the Cloud in C++ (traditional)</vt:lpstr>
      <vt:lpstr>AWS SDK FOR C++ </vt:lpstr>
      <vt:lpstr>AWS SDK FOR C++ // LAMBDA AND S3 </vt:lpstr>
      <vt:lpstr>AWS SDK FOR C++ // LAMBDA AND S3 </vt:lpstr>
      <vt:lpstr>AWS SDK FOR C++ // LAMBDA AND S3 </vt:lpstr>
      <vt:lpstr>In C++, We don’t subset, we create abstractions</vt:lpstr>
      <vt:lpstr>High-level enhancements for AWS in C++</vt:lpstr>
      <vt:lpstr>WHAT IF? // THE CLOUD COULD BE LIKE LOCAL PROGRAMMING? </vt:lpstr>
      <vt:lpstr>What if cloud programming was ‘just’ normal programming?</vt:lpstr>
      <vt:lpstr>HIGH-LEVEL ENHANCEMENTS  FOR AWS IN C++ </vt:lpstr>
      <vt:lpstr>HIGH-LEVEL ENHANCEMENTS  FOR AWS IN C++ // ANNOUNCEMENT</vt:lpstr>
      <vt:lpstr>S3// WRITING TO A BUCKET </vt:lpstr>
      <vt:lpstr>WRITING A LAMBDA</vt:lpstr>
      <vt:lpstr>CALLING A LAMBDA</vt:lpstr>
      <vt:lpstr>LAMBDA// SCALABILITY ON DEMAND</vt:lpstr>
      <vt:lpstr>LAMBDA// SCALABILITY ON DEMAND</vt:lpstr>
      <vt:lpstr>LAMBDA// SCALABILITY ON DEMAND</vt:lpstr>
      <vt:lpstr>LAMBDA// ERROR HANDLING</vt:lpstr>
      <vt:lpstr>LAMBDA// ACCESSING THE ACTUAL EVENT</vt:lpstr>
      <vt:lpstr>LAMBDA// ARGUMENT SERIALIZATION</vt:lpstr>
      <vt:lpstr>REALITY CHECK// THIS IS ONLY THE START OF THE JOURNEY</vt:lpstr>
      <vt:lpstr>What next?</vt:lpstr>
      <vt:lpstr>C++ FOR THE CLOUD// NEXT STEPS</vt:lpstr>
      <vt:lpstr>NEW SERVICES AND FEATURES // EXAMPL:E WE ARE TARGETING SOON</vt:lpstr>
      <vt:lpstr>MORE MODERN C++// EXAMPL:E WE ARE TARGETING SOON</vt:lpstr>
      <vt:lpstr>TOOL SUPPORT</vt:lpstr>
      <vt:lpstr>LANGUAGE ENHANCEMENTS</vt:lpstr>
      <vt:lpstr>Conclusion</vt:lpstr>
      <vt:lpstr>C++ is for the cloud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Security and DevOps</dc:title>
  <dc:creator>Microsoft Office User</dc:creator>
  <cp:lastModifiedBy>Spertus, Mike</cp:lastModifiedBy>
  <cp:revision>152</cp:revision>
  <dcterms:created xsi:type="dcterms:W3CDTF">2023-02-23T00:38:08Z</dcterms:created>
  <dcterms:modified xsi:type="dcterms:W3CDTF">2023-06-12T13:00:52Z</dcterms:modified>
</cp:coreProperties>
</file>